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58" r:id="rId4"/>
    <p:sldId id="323" r:id="rId5"/>
    <p:sldId id="259" r:id="rId6"/>
    <p:sldId id="260" r:id="rId7"/>
    <p:sldId id="261" r:id="rId8"/>
    <p:sldId id="264" r:id="rId9"/>
    <p:sldId id="262" r:id="rId10"/>
    <p:sldId id="263" r:id="rId11"/>
    <p:sldId id="265" r:id="rId12"/>
    <p:sldId id="266" r:id="rId13"/>
    <p:sldId id="267" r:id="rId14"/>
    <p:sldId id="268" r:id="rId15"/>
    <p:sldId id="269" r:id="rId16"/>
    <p:sldId id="271" r:id="rId17"/>
    <p:sldId id="272" r:id="rId18"/>
    <p:sldId id="273" r:id="rId19"/>
    <p:sldId id="274" r:id="rId20"/>
    <p:sldId id="275" r:id="rId21"/>
    <p:sldId id="276" r:id="rId22"/>
    <p:sldId id="314" r:id="rId23"/>
    <p:sldId id="278" r:id="rId24"/>
    <p:sldId id="315" r:id="rId25"/>
    <p:sldId id="281" r:id="rId26"/>
    <p:sldId id="282" r:id="rId27"/>
    <p:sldId id="283" r:id="rId28"/>
    <p:sldId id="284" r:id="rId29"/>
    <p:sldId id="285" r:id="rId30"/>
    <p:sldId id="286" r:id="rId31"/>
    <p:sldId id="287" r:id="rId32"/>
    <p:sldId id="288" r:id="rId33"/>
    <p:sldId id="289" r:id="rId34"/>
    <p:sldId id="316" r:id="rId35"/>
    <p:sldId id="290" r:id="rId36"/>
    <p:sldId id="294" r:id="rId37"/>
    <p:sldId id="291" r:id="rId38"/>
    <p:sldId id="292" r:id="rId39"/>
    <p:sldId id="295" r:id="rId40"/>
    <p:sldId id="293" r:id="rId41"/>
    <p:sldId id="296" r:id="rId42"/>
    <p:sldId id="297" r:id="rId43"/>
    <p:sldId id="306" r:id="rId44"/>
    <p:sldId id="317" r:id="rId45"/>
    <p:sldId id="318" r:id="rId46"/>
    <p:sldId id="299" r:id="rId47"/>
    <p:sldId id="324" r:id="rId48"/>
    <p:sldId id="325" r:id="rId49"/>
    <p:sldId id="298" r:id="rId50"/>
    <p:sldId id="319" r:id="rId51"/>
    <p:sldId id="330" r:id="rId52"/>
    <p:sldId id="326" r:id="rId53"/>
    <p:sldId id="327" r:id="rId54"/>
    <p:sldId id="301" r:id="rId55"/>
    <p:sldId id="320" r:id="rId56"/>
    <p:sldId id="300" r:id="rId57"/>
    <p:sldId id="328" r:id="rId58"/>
    <p:sldId id="329" r:id="rId59"/>
    <p:sldId id="331" r:id="rId60"/>
    <p:sldId id="332" r:id="rId61"/>
    <p:sldId id="333" r:id="rId62"/>
    <p:sldId id="303" r:id="rId63"/>
    <p:sldId id="321" r:id="rId64"/>
    <p:sldId id="334" r:id="rId65"/>
    <p:sldId id="335" r:id="rId66"/>
    <p:sldId id="336" r:id="rId67"/>
    <p:sldId id="337" r:id="rId68"/>
    <p:sldId id="308" r:id="rId69"/>
    <p:sldId id="309" r:id="rId70"/>
    <p:sldId id="312" r:id="rId71"/>
    <p:sldId id="307" r:id="rId72"/>
    <p:sldId id="310" r:id="rId73"/>
    <p:sldId id="311" r:id="rId74"/>
    <p:sldId id="313"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3" autoAdjust="0"/>
    <p:restoredTop sz="57907" autoAdjust="0"/>
  </p:normalViewPr>
  <p:slideViewPr>
    <p:cSldViewPr snapToGrid="0">
      <p:cViewPr varScale="1">
        <p:scale>
          <a:sx n="70" d="100"/>
          <a:sy n="70" d="100"/>
        </p:scale>
        <p:origin x="1326"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A3F2A-9035-4847-92AD-447A75679322}"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A37E5-2E6F-4D86-BEC4-1395812C1E8C}" type="slidenum">
              <a:rPr lang="en-US" smtClean="0"/>
              <a:t>‹#›</a:t>
            </a:fld>
            <a:endParaRPr lang="en-US"/>
          </a:p>
        </p:txBody>
      </p:sp>
    </p:spTree>
    <p:extLst>
      <p:ext uri="{BB962C8B-B14F-4D97-AF65-F5344CB8AC3E}">
        <p14:creationId xmlns:p14="http://schemas.microsoft.com/office/powerpoint/2010/main" val="2656145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my name is Byumjin Kim. Thank you for participating in my master's thesis presentation. Today,</a:t>
            </a:r>
            <a:r>
              <a:rPr lang="en-US" baseline="0" dirty="0" smtClean="0"/>
              <a:t> I’m </a:t>
            </a:r>
            <a:r>
              <a:rPr lang="en-US" baseline="0" dirty="0" err="1" smtClean="0"/>
              <a:t>gonna</a:t>
            </a:r>
            <a:r>
              <a:rPr lang="en-US" baseline="0" dirty="0" smtClean="0"/>
              <a:t> talk about the idea what </a:t>
            </a:r>
            <a:r>
              <a:rPr lang="en-US" dirty="0" smtClean="0"/>
              <a:t>I was inspired from.</a:t>
            </a:r>
            <a:r>
              <a:rPr lang="en-US" baseline="0" dirty="0" smtClean="0"/>
              <a:t> And, how I improved it and implemented this with </a:t>
            </a:r>
            <a:r>
              <a:rPr lang="en-US" baseline="0" dirty="0" err="1" smtClean="0"/>
              <a:t>Vulkan</a:t>
            </a:r>
            <a:r>
              <a:rPr lang="en-US" baseline="0" dirty="0" smtClean="0"/>
              <a:t> API. </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a:t>
            </a:fld>
            <a:endParaRPr lang="en-US"/>
          </a:p>
        </p:txBody>
      </p:sp>
    </p:spTree>
    <p:extLst>
      <p:ext uri="{BB962C8B-B14F-4D97-AF65-F5344CB8AC3E}">
        <p14:creationId xmlns:p14="http://schemas.microsoft.com/office/powerpoint/2010/main" val="1578788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Now, let's see what screen space reflections approaches were used for real-time rendering, so</a:t>
            </a:r>
            <a:r>
              <a:rPr lang="en-US" sz="1200" b="0" i="0" kern="1200" baseline="0" dirty="0" smtClean="0">
                <a:solidFill>
                  <a:schemeClr val="tx1"/>
                </a:solidFill>
                <a:effectLst/>
                <a:latin typeface="+mn-lt"/>
                <a:ea typeface="+mn-ea"/>
                <a:cs typeface="+mn-cs"/>
              </a:rPr>
              <a:t> far</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methods on the</a:t>
            </a:r>
            <a:r>
              <a:rPr lang="en-US" sz="1200" b="0" i="0" u="none" strike="noStrike" kern="1200" baseline="0" dirty="0" smtClean="0">
                <a:solidFill>
                  <a:schemeClr val="tx1"/>
                </a:solidFill>
                <a:effectLst/>
                <a:latin typeface="+mn-lt"/>
                <a:ea typeface="+mn-ea"/>
                <a:cs typeface="+mn-cs"/>
              </a:rPr>
              <a:t> screen</a:t>
            </a:r>
            <a:r>
              <a:rPr lang="en-US" sz="1200" b="0" i="0" u="none" strike="noStrike" kern="1200" dirty="0" smtClean="0">
                <a:solidFill>
                  <a:schemeClr val="tx1"/>
                </a:solidFill>
                <a:effectLst/>
                <a:latin typeface="+mn-lt"/>
                <a:ea typeface="+mn-ea"/>
                <a:cs typeface="+mn-cs"/>
              </a:rPr>
              <a:t> are based on the idea of using the ray marching to obtain the color information by ray marching against the screen’s depth buffer.</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10</a:t>
            </a:fld>
            <a:endParaRPr lang="en-US"/>
          </a:p>
        </p:txBody>
      </p:sp>
    </p:spTree>
    <p:extLst>
      <p:ext uri="{BB962C8B-B14F-4D97-AF65-F5344CB8AC3E}">
        <p14:creationId xmlns:p14="http://schemas.microsoft.com/office/powerpoint/2010/main" val="345045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Brute force is the most basic method for screen space reflections. First, (click) calculate the reflection vector using the normal and view vectors in the screen space for each pixel. Next, (click) advance the tracing point by a certain step size along the direction of the reflection vector.  Each time the tracing point moves forward, compare depth value obtained by projecting the current tracing point into the screen space with depth buffer.</a:t>
            </a:r>
          </a:p>
          <a:p>
            <a:pPr rtl="0"/>
            <a:r>
              <a:rPr lang="en-US" sz="1200" b="0" i="0" u="none" strike="noStrike" kern="1200" dirty="0" smtClean="0">
                <a:solidFill>
                  <a:schemeClr val="tx1"/>
                </a:solidFill>
                <a:effectLst/>
                <a:latin typeface="+mn-lt"/>
                <a:ea typeface="+mn-ea"/>
                <a:cs typeface="+mn-cs"/>
              </a:rPr>
              <a:t>If the depth value of the tracing point is larger than the depth buffer, stop ray marching and obtain the scene image pixel value of the current point.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11</a:t>
            </a:fld>
            <a:endParaRPr lang="en-US"/>
          </a:p>
        </p:txBody>
      </p:sp>
    </p:spTree>
    <p:extLst>
      <p:ext uri="{BB962C8B-B14F-4D97-AF65-F5344CB8AC3E}">
        <p14:creationId xmlns:p14="http://schemas.microsoft.com/office/powerpoint/2010/main" val="3728827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As I mentioned earlier,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Using a small step size gives the best screen space reflections quality, but it is hard to maintain 60 fps in real time due to the current hardware performance. </a:t>
            </a:r>
            <a:r>
              <a:rPr lang="en-US" sz="1200" b="0" i="0" u="none" strike="noStrike" kern="1200" baseline="0" dirty="0" smtClean="0">
                <a:solidFill>
                  <a:schemeClr val="tx1"/>
                </a:solidFill>
                <a:effectLst/>
                <a:latin typeface="+mn-lt"/>
                <a:ea typeface="+mn-ea"/>
                <a:cs typeface="+mn-cs"/>
              </a:rPr>
              <a:t> To solve this, </a:t>
            </a:r>
            <a:r>
              <a:rPr lang="en-US" sz="1200" b="0" i="0" u="none" strike="noStrike" kern="1200" baseline="0" dirty="0" err="1" smtClean="0">
                <a:solidFill>
                  <a:schemeClr val="tx1"/>
                </a:solidFill>
                <a:effectLst/>
                <a:latin typeface="+mn-lt"/>
                <a:ea typeface="+mn-ea"/>
                <a:cs typeface="+mn-cs"/>
              </a:rPr>
              <a:t>Killzone</a:t>
            </a:r>
            <a:r>
              <a:rPr lang="en-US" sz="1200" b="0" i="0" u="none" strike="noStrike" kern="1200" baseline="0" dirty="0" smtClean="0">
                <a:solidFill>
                  <a:schemeClr val="tx1"/>
                </a:solidFill>
                <a:effectLst/>
                <a:latin typeface="+mn-lt"/>
                <a:ea typeface="+mn-ea"/>
                <a:cs typeface="+mn-cs"/>
              </a:rPr>
              <a:t> : shadow fall made by </a:t>
            </a:r>
            <a:r>
              <a:rPr lang="en-US" sz="1200" b="0" i="0" u="none" strike="noStrike" kern="1200" baseline="0" dirty="0" err="1" smtClean="0">
                <a:solidFill>
                  <a:schemeClr val="tx1"/>
                </a:solidFill>
                <a:effectLst/>
                <a:latin typeface="+mn-lt"/>
                <a:ea typeface="+mn-ea"/>
                <a:cs typeface="+mn-cs"/>
              </a:rPr>
              <a:t>Gurilla</a:t>
            </a:r>
            <a:r>
              <a:rPr lang="en-US" sz="1200" b="0" i="0" u="none" strike="noStrike" kern="1200" baseline="0" dirty="0" smtClean="0">
                <a:solidFill>
                  <a:schemeClr val="tx1"/>
                </a:solidFill>
                <a:effectLst/>
                <a:latin typeface="+mn-lt"/>
                <a:ea typeface="+mn-ea"/>
                <a:cs typeface="+mn-cs"/>
              </a:rPr>
              <a:t> games. used</a:t>
            </a:r>
            <a:r>
              <a:rPr lang="en-US" sz="1200" b="0" i="0" u="none" strike="noStrike" kern="1200" dirty="0" smtClean="0">
                <a:solidFill>
                  <a:schemeClr val="tx1"/>
                </a:solidFill>
                <a:effectLst/>
                <a:latin typeface="+mn-lt"/>
                <a:ea typeface="+mn-ea"/>
                <a:cs typeface="+mn-cs"/>
              </a:rPr>
              <a:t> a </a:t>
            </a:r>
            <a:r>
              <a:rPr lang="en-US" sz="1200" b="0" i="0" u="none" strike="noStrike" kern="1200" dirty="0" err="1" smtClean="0">
                <a:solidFill>
                  <a:schemeClr val="tx1"/>
                </a:solidFill>
                <a:effectLst/>
                <a:latin typeface="+mn-lt"/>
                <a:ea typeface="+mn-ea"/>
                <a:cs typeface="+mn-cs"/>
              </a:rPr>
              <a:t>downsampled</a:t>
            </a:r>
            <a:r>
              <a:rPr lang="en-US" sz="1200" b="0" i="0" u="none" strike="noStrike" kern="1200" dirty="0" smtClean="0">
                <a:solidFill>
                  <a:schemeClr val="tx1"/>
                </a:solidFill>
                <a:effectLst/>
                <a:latin typeface="+mn-lt"/>
                <a:ea typeface="+mn-ea"/>
                <a:cs typeface="+mn-cs"/>
              </a:rPr>
              <a:t> frame buffer at 1/4 resolution</a:t>
            </a:r>
            <a:r>
              <a:rPr lang="en-US" sz="1200" b="0" i="0" u="none" strike="noStrike" kern="1200" baseline="0" dirty="0" smtClean="0">
                <a:solidFill>
                  <a:schemeClr val="tx1"/>
                </a:solidFill>
                <a:effectLst/>
                <a:latin typeface="+mn-lt"/>
                <a:ea typeface="+mn-ea"/>
                <a:cs typeface="+mn-cs"/>
              </a:rPr>
              <a:t> to reduce instructions executed per pixel. </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12</a:t>
            </a:fld>
            <a:endParaRPr lang="en-US"/>
          </a:p>
        </p:txBody>
      </p:sp>
    </p:spTree>
    <p:extLst>
      <p:ext uri="{BB962C8B-B14F-4D97-AF65-F5344CB8AC3E}">
        <p14:creationId xmlns:p14="http://schemas.microsoft.com/office/powerpoint/2010/main" val="3293318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smtClean="0">
                <a:solidFill>
                  <a:schemeClr val="tx1"/>
                </a:solidFill>
                <a:effectLst/>
                <a:latin typeface="+mn-lt"/>
                <a:ea typeface="+mn-ea"/>
                <a:cs typeface="+mn-cs"/>
              </a:rPr>
              <a:t>Also, t</a:t>
            </a:r>
            <a:r>
              <a:rPr lang="en-US" sz="1200" b="0" i="0" u="none" strike="noStrike" kern="1200" dirty="0" smtClean="0">
                <a:solidFill>
                  <a:schemeClr val="tx1"/>
                </a:solidFill>
                <a:effectLst/>
                <a:latin typeface="+mn-lt"/>
                <a:ea typeface="+mn-ea"/>
                <a:cs typeface="+mn-cs"/>
              </a:rPr>
              <a:t>o use a larger step size with fewer artifacts, (click) they used simple linear interpolation between a hit point and the previous point with depth buffer values of the points.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13</a:t>
            </a:fld>
            <a:endParaRPr lang="en-US"/>
          </a:p>
        </p:txBody>
      </p:sp>
    </p:spTree>
    <p:extLst>
      <p:ext uri="{BB962C8B-B14F-4D97-AF65-F5344CB8AC3E}">
        <p14:creationId xmlns:p14="http://schemas.microsoft.com/office/powerpoint/2010/main" val="3121575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[Uludag14] devised pixel-based ray marching using a hierarchical depth buffer, also known as the Hi-Z buffer. The Hi-Z buffer creates a hierarchical structure by using a </a:t>
            </a:r>
            <a:r>
              <a:rPr lang="en-US" sz="1200" b="0" i="0" u="none" strike="noStrike" kern="1200" dirty="0" err="1" smtClean="0">
                <a:solidFill>
                  <a:schemeClr val="tx1"/>
                </a:solidFill>
                <a:effectLst/>
                <a:latin typeface="+mn-lt"/>
                <a:ea typeface="+mn-ea"/>
                <a:cs typeface="+mn-cs"/>
              </a:rPr>
              <a:t>downsampling</a:t>
            </a:r>
            <a:r>
              <a:rPr lang="en-US" sz="1200" b="0" i="0" u="none" strike="noStrike" kern="1200" dirty="0" smtClean="0">
                <a:solidFill>
                  <a:schemeClr val="tx1"/>
                </a:solidFill>
                <a:effectLst/>
                <a:latin typeface="+mn-lt"/>
                <a:ea typeface="+mn-ea"/>
                <a:cs typeface="+mn-cs"/>
              </a:rPr>
              <a:t> process that compresses the information of four neighboring pixels into one pixel.</a:t>
            </a:r>
          </a:p>
          <a:p>
            <a:pPr rtl="0"/>
            <a:r>
              <a:rPr lang="en-US" sz="1200" b="0" i="0" u="none" strike="noStrike" kern="1200" dirty="0" smtClean="0">
                <a:solidFill>
                  <a:schemeClr val="tx1"/>
                </a:solidFill>
                <a:effectLst/>
                <a:latin typeface="+mn-lt"/>
                <a:ea typeface="+mn-ea"/>
                <a:cs typeface="+mn-cs"/>
              </a:rPr>
              <a:t>In</a:t>
            </a:r>
            <a:r>
              <a:rPr lang="en-US" sz="1200" b="0" i="0" u="none" strike="noStrike" kern="1200" baseline="0" dirty="0" smtClean="0">
                <a:solidFill>
                  <a:schemeClr val="tx1"/>
                </a:solidFill>
                <a:effectLst/>
                <a:latin typeface="+mn-lt"/>
                <a:ea typeface="+mn-ea"/>
                <a:cs typeface="+mn-cs"/>
              </a:rPr>
              <a:t> the case of </a:t>
            </a:r>
            <a:r>
              <a:rPr lang="en-US" sz="1200" b="0" i="0" u="none" strike="noStrike" kern="1200" dirty="0" err="1" smtClean="0">
                <a:solidFill>
                  <a:schemeClr val="tx1"/>
                </a:solidFill>
                <a:effectLst/>
                <a:latin typeface="+mn-lt"/>
                <a:ea typeface="+mn-ea"/>
                <a:cs typeface="+mn-cs"/>
              </a:rPr>
              <a:t>downsampling</a:t>
            </a:r>
            <a:r>
              <a:rPr lang="en-US" sz="1200" b="0" i="0" u="none" strike="noStrike" kern="1200" dirty="0" smtClean="0">
                <a:solidFill>
                  <a:schemeClr val="tx1"/>
                </a:solidFill>
                <a:effectLst/>
                <a:latin typeface="+mn-lt"/>
                <a:ea typeface="+mn-ea"/>
                <a:cs typeface="+mn-cs"/>
              </a:rPr>
              <a:t> the depth buffer, the minimum value among the pixels filtered together should be used to prevent the ray from missing the closest intersection.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14</a:t>
            </a:fld>
            <a:endParaRPr lang="en-US"/>
          </a:p>
        </p:txBody>
      </p:sp>
    </p:spTree>
    <p:extLst>
      <p:ext uri="{BB962C8B-B14F-4D97-AF65-F5344CB8AC3E}">
        <p14:creationId xmlns:p14="http://schemas.microsoft.com/office/powerpoint/2010/main" val="28199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After generating the  Hi-Z buffer, ray marching starts on the first </a:t>
            </a:r>
            <a:r>
              <a:rPr lang="en-US" sz="1200" b="0" i="0" u="none" strike="noStrike" kern="1200" dirty="0" err="1" smtClean="0">
                <a:solidFill>
                  <a:schemeClr val="tx1"/>
                </a:solidFill>
                <a:effectLst/>
                <a:latin typeface="+mn-lt"/>
                <a:ea typeface="+mn-ea"/>
                <a:cs typeface="+mn-cs"/>
              </a:rPr>
              <a:t>mip</a:t>
            </a:r>
            <a:r>
              <a:rPr lang="en-US" sz="1200" b="0" i="0" u="none" strike="noStrike" kern="1200" dirty="0" smtClean="0">
                <a:solidFill>
                  <a:schemeClr val="tx1"/>
                </a:solidFill>
                <a:effectLst/>
                <a:latin typeface="+mn-lt"/>
                <a:ea typeface="+mn-ea"/>
                <a:cs typeface="+mn-cs"/>
              </a:rPr>
              <a:t> level. </a:t>
            </a:r>
            <a:endParaRPr lang="en-US" b="0" dirty="0" smtClean="0">
              <a:effectLst/>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15</a:t>
            </a:fld>
            <a:endParaRPr lang="en-US"/>
          </a:p>
        </p:txBody>
      </p:sp>
    </p:spTree>
    <p:extLst>
      <p:ext uri="{BB962C8B-B14F-4D97-AF65-F5344CB8AC3E}">
        <p14:creationId xmlns:p14="http://schemas.microsoft.com/office/powerpoint/2010/main" val="3630231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If there is no intersection, then increase the </a:t>
            </a:r>
            <a:r>
              <a:rPr lang="en-US" sz="1200" b="0" i="0" u="none" strike="noStrike" kern="1200" dirty="0" err="1" smtClean="0">
                <a:solidFill>
                  <a:schemeClr val="tx1"/>
                </a:solidFill>
                <a:effectLst/>
                <a:latin typeface="+mn-lt"/>
                <a:ea typeface="+mn-ea"/>
                <a:cs typeface="+mn-cs"/>
              </a:rPr>
              <a:t>mip</a:t>
            </a:r>
            <a:r>
              <a:rPr lang="en-US" sz="1200" b="0" i="0" u="none" strike="noStrike" kern="1200" dirty="0" smtClean="0">
                <a:solidFill>
                  <a:schemeClr val="tx1"/>
                </a:solidFill>
                <a:effectLst/>
                <a:latin typeface="+mn-lt"/>
                <a:ea typeface="+mn-ea"/>
                <a:cs typeface="+mn-cs"/>
              </a:rPr>
              <a:t> level try again at the target point.</a:t>
            </a:r>
          </a:p>
          <a:p>
            <a:pPr rtl="0"/>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If the target point hit an object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rtl="0"/>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16</a:t>
            </a:fld>
            <a:endParaRPr lang="en-US"/>
          </a:p>
        </p:txBody>
      </p:sp>
    </p:spTree>
    <p:extLst>
      <p:ext uri="{BB962C8B-B14F-4D97-AF65-F5344CB8AC3E}">
        <p14:creationId xmlns:p14="http://schemas.microsoft.com/office/powerpoint/2010/main" val="2045029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decrease the </a:t>
            </a:r>
            <a:r>
              <a:rPr lang="en-US" sz="1200" kern="1200" dirty="0" err="1" smtClean="0">
                <a:solidFill>
                  <a:schemeClr val="tx1"/>
                </a:solidFill>
                <a:effectLst/>
                <a:latin typeface="+mn-lt"/>
                <a:ea typeface="+mn-ea"/>
                <a:cs typeface="+mn-cs"/>
              </a:rPr>
              <a:t>mip</a:t>
            </a:r>
            <a:r>
              <a:rPr lang="en-US" sz="1200" kern="1200" dirty="0" smtClean="0">
                <a:solidFill>
                  <a:schemeClr val="tx1"/>
                </a:solidFill>
                <a:effectLst/>
                <a:latin typeface="+mn-lt"/>
                <a:ea typeface="+mn-ea"/>
                <a:cs typeface="+mn-cs"/>
              </a:rPr>
              <a:t> level</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17</a:t>
            </a:fld>
            <a:endParaRPr lang="en-US"/>
          </a:p>
        </p:txBody>
      </p:sp>
    </p:spTree>
    <p:extLst>
      <p:ext uri="{BB962C8B-B14F-4D97-AF65-F5344CB8AC3E}">
        <p14:creationId xmlns:p14="http://schemas.microsoft.com/office/powerpoint/2010/main" val="2190721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do ray marching again at previous target point's position.</a:t>
            </a:r>
            <a:endParaRPr lang="en-US" dirty="0" smtClean="0"/>
          </a:p>
          <a:p>
            <a:pPr rtl="0"/>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18</a:t>
            </a:fld>
            <a:endParaRPr lang="en-US"/>
          </a:p>
        </p:txBody>
      </p:sp>
    </p:spTree>
    <p:extLst>
      <p:ext uri="{BB962C8B-B14F-4D97-AF65-F5344CB8AC3E}">
        <p14:creationId xmlns:p14="http://schemas.microsoft.com/office/powerpoint/2010/main" val="204543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So, repeat these steps until the target point hits an object against minimum level of Hi-Z buffer</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19</a:t>
            </a:fld>
            <a:endParaRPr lang="en-US"/>
          </a:p>
        </p:txBody>
      </p:sp>
    </p:spTree>
    <p:extLst>
      <p:ext uri="{BB962C8B-B14F-4D97-AF65-F5344CB8AC3E}">
        <p14:creationId xmlns:p14="http://schemas.microsoft.com/office/powerpoint/2010/main" val="258137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overview of my presentation.</a:t>
            </a:r>
            <a:r>
              <a:rPr lang="en-US" baseline="0" dirty="0" smtClean="0"/>
              <a:t> It will proceed in the same order as my thesis. </a:t>
            </a:r>
          </a:p>
          <a:p>
            <a:r>
              <a:rPr lang="en-US" baseline="0" dirty="0" smtClean="0"/>
              <a:t>Ok,. let's start it!</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a:t>
            </a:fld>
            <a:endParaRPr lang="en-US"/>
          </a:p>
        </p:txBody>
      </p:sp>
    </p:spTree>
    <p:extLst>
      <p:ext uri="{BB962C8B-B14F-4D97-AF65-F5344CB8AC3E}">
        <p14:creationId xmlns:p14="http://schemas.microsoft.com/office/powerpoint/2010/main" val="2984115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way, we can prevent a ray from passing through tiny objects. However, it costs extra to create a depth buffer hierarchy for every frame.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20</a:t>
            </a:fld>
            <a:endParaRPr lang="en-US"/>
          </a:p>
        </p:txBody>
      </p:sp>
    </p:spTree>
    <p:extLst>
      <p:ext uri="{BB962C8B-B14F-4D97-AF65-F5344CB8AC3E}">
        <p14:creationId xmlns:p14="http://schemas.microsoft.com/office/powerpoint/2010/main" val="1588051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For most scenes, a vast majority of pixels in screen space do not contribute to the final reflection result. With this idea, we can discard non-contributing pixels.</a:t>
            </a:r>
          </a:p>
          <a:p>
            <a:pPr rtl="0"/>
            <a:r>
              <a:rPr lang="en-US" sz="1200" b="0" i="0" u="none" strike="noStrike" kern="1200" dirty="0" smtClean="0">
                <a:solidFill>
                  <a:schemeClr val="tx1"/>
                </a:solidFill>
                <a:effectLst/>
                <a:latin typeface="+mn-lt"/>
                <a:ea typeface="+mn-ea"/>
                <a:cs typeface="+mn-cs"/>
              </a:rPr>
              <a:t>Like, after divide the screen into square tiles, create some small number of test rays for each tile, which uses non-uniform jittered samples to prevent artifacts caused by using uniform sampling. If none of the test rays hit, like (b) in the image on the screen, we can discard the non-contributing tile for saving cost.  Otherwise, march on each pixel in the tile.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21</a:t>
            </a:fld>
            <a:endParaRPr lang="en-US"/>
          </a:p>
        </p:txBody>
      </p:sp>
    </p:spTree>
    <p:extLst>
      <p:ext uri="{BB962C8B-B14F-4D97-AF65-F5344CB8AC3E}">
        <p14:creationId xmlns:p14="http://schemas.microsoft.com/office/powerpoint/2010/main" val="289346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So far, we've looked at previous screen space approaches.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Now, for talking about more practical things, I'm going to explain my application 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original idea of pixel-projected screen space is implemented with </a:t>
            </a:r>
            <a:r>
              <a:rPr lang="en-US" sz="1200" b="0" i="0" u="none" strike="noStrike" kern="1200" dirty="0" err="1" smtClean="0">
                <a:solidFill>
                  <a:schemeClr val="tx1"/>
                </a:solidFill>
                <a:effectLst/>
                <a:latin typeface="+mn-lt"/>
                <a:ea typeface="+mn-ea"/>
                <a:cs typeface="+mn-cs"/>
              </a:rPr>
              <a:t>hlsl</a:t>
            </a:r>
            <a:r>
              <a:rPr lang="en-US" sz="1200" b="0" i="0" u="none" strike="noStrike" kern="1200" dirty="0" smtClean="0">
                <a:solidFill>
                  <a:schemeClr val="tx1"/>
                </a:solidFill>
                <a:effectLst/>
                <a:latin typeface="+mn-lt"/>
                <a:ea typeface="+mn-ea"/>
                <a:cs typeface="+mn-cs"/>
              </a:rPr>
              <a:t> for DirectX.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But, I wondered about the trial and errors that came with the implementation with </a:t>
            </a: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(click) Then, what is the </a:t>
            </a: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 and what makes </a:t>
            </a:r>
            <a:r>
              <a:rPr lang="en-US" sz="1200" b="0" i="0" u="none" strike="noStrike" kern="1200" dirty="0" err="1" smtClean="0">
                <a:solidFill>
                  <a:schemeClr val="tx1"/>
                </a:solidFill>
                <a:effectLst/>
                <a:latin typeface="+mn-lt"/>
                <a:ea typeface="+mn-ea"/>
                <a:cs typeface="+mn-cs"/>
              </a:rPr>
              <a:t>Vulkan</a:t>
            </a:r>
            <a:r>
              <a:rPr lang="en-US" sz="1200" b="0" i="0" u="none" strike="noStrike" kern="1200" baseline="0" dirty="0" smtClean="0">
                <a:solidFill>
                  <a:schemeClr val="tx1"/>
                </a:solidFill>
                <a:effectLst/>
                <a:latin typeface="+mn-lt"/>
                <a:ea typeface="+mn-ea"/>
                <a:cs typeface="+mn-cs"/>
              </a:rPr>
              <a:t> be attractive?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 is a modern graphics API designed by the </a:t>
            </a:r>
            <a:r>
              <a:rPr lang="en-US" sz="1200" b="0" i="0" u="none" strike="noStrike" kern="1200" dirty="0" err="1" smtClean="0">
                <a:solidFill>
                  <a:schemeClr val="tx1"/>
                </a:solidFill>
                <a:effectLst/>
                <a:latin typeface="+mn-lt"/>
                <a:ea typeface="+mn-ea"/>
                <a:cs typeface="+mn-cs"/>
              </a:rPr>
              <a:t>Khronos</a:t>
            </a:r>
            <a:r>
              <a:rPr lang="en-US" sz="1200" b="0" i="0" u="none" strike="noStrike" kern="1200" dirty="0" smtClean="0">
                <a:solidFill>
                  <a:schemeClr val="tx1"/>
                </a:solidFill>
                <a:effectLst/>
                <a:latin typeface="+mn-lt"/>
                <a:ea typeface="+mn-ea"/>
                <a:cs typeface="+mn-cs"/>
              </a:rPr>
              <a:t> Group. </a:t>
            </a:r>
            <a:r>
              <a:rPr lang="en-US" dirty="0" smtClean="0"/>
              <a:t>It is an explicit API for the graphics hardware and keeps the drivers work to the minimal. Because of this, </a:t>
            </a:r>
            <a:r>
              <a:rPr lang="en-US" dirty="0" err="1" smtClean="0"/>
              <a:t>Vulkan</a:t>
            </a:r>
            <a:r>
              <a:rPr lang="en-US" dirty="0" smtClean="0"/>
              <a:t> provides high flexibility for programmers to optimize.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(click) </a:t>
            </a:r>
            <a:r>
              <a:rPr lang="en-US" dirty="0" smtClean="0"/>
              <a:t>One</a:t>
            </a:r>
            <a:r>
              <a:rPr lang="en-US" baseline="0" dirty="0" smtClean="0"/>
              <a:t> of the </a:t>
            </a:r>
            <a:r>
              <a:rPr lang="en-US" dirty="0" smtClean="0"/>
              <a:t>big advantages of using </a:t>
            </a:r>
            <a:r>
              <a:rPr lang="en-US" dirty="0" err="1" smtClean="0"/>
              <a:t>Vulkan</a:t>
            </a:r>
            <a:r>
              <a:rPr lang="en-US" dirty="0" smtClean="0"/>
              <a:t> is multi-threading. Since every </a:t>
            </a:r>
            <a:r>
              <a:rPr lang="en-US" dirty="0" err="1" smtClean="0"/>
              <a:t>Vulkan</a:t>
            </a:r>
            <a:r>
              <a:rPr lang="en-US" dirty="0" smtClean="0"/>
              <a:t> command is recorded before it is executed, We can execute multiple commands,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(click) </a:t>
            </a:r>
            <a:r>
              <a:rPr lang="en-US" dirty="0" smtClean="0"/>
              <a:t>Another big advantage of using </a:t>
            </a:r>
            <a:r>
              <a:rPr lang="en-US" dirty="0" err="1" smtClean="0"/>
              <a:t>Vulkan</a:t>
            </a:r>
            <a:r>
              <a:rPr lang="en-US" dirty="0" smtClean="0"/>
              <a:t> is the flexibility of controlling resource memory. Like, Instead of directly mapping memory from the host, we can use a temporary buffer for staging and transferring the data from client memory onto device memory.</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22</a:t>
            </a:fld>
            <a:endParaRPr lang="en-US"/>
          </a:p>
        </p:txBody>
      </p:sp>
    </p:spTree>
    <p:extLst>
      <p:ext uri="{BB962C8B-B14F-4D97-AF65-F5344CB8AC3E}">
        <p14:creationId xmlns:p14="http://schemas.microsoft.com/office/powerpoint/2010/main" val="2454879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With </a:t>
            </a: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 API, my application uses deferred rendering because it is natural to get and reuse normal data in screen space for screen space reflections. I used 3 G-buffers (first one is for albedo and opacity, second one is for specular color and roughness, third one is for normal and metallic).  For screen space rendering stages, the application uses a single triangle to fill whole screen instead of the traditional quad, which consists of two triangles, for better performance.  It also uses multiples vertex</a:t>
            </a:r>
            <a:r>
              <a:rPr lang="en-US" sz="1200" b="0" i="0" u="none" strike="noStrike" kern="1200" baseline="0" dirty="0" smtClean="0">
                <a:solidFill>
                  <a:schemeClr val="tx1"/>
                </a:solidFill>
                <a:effectLst/>
                <a:latin typeface="+mn-lt"/>
                <a:ea typeface="+mn-ea"/>
                <a:cs typeface="+mn-cs"/>
              </a:rPr>
              <a:t> / fragment</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shaders</a:t>
            </a:r>
            <a:r>
              <a:rPr lang="en-US" sz="1200" b="0" i="0" u="none" strike="noStrike" kern="1200" baseline="0" dirty="0" smtClean="0">
                <a:solidFill>
                  <a:schemeClr val="tx1"/>
                </a:solidFill>
                <a:effectLst/>
                <a:latin typeface="+mn-lt"/>
                <a:ea typeface="+mn-ea"/>
                <a:cs typeface="+mn-cs"/>
              </a:rPr>
              <a:t> and one compute </a:t>
            </a:r>
            <a:r>
              <a:rPr lang="en-US" sz="1200" b="0" i="0" u="none" strike="noStrike" kern="1200" baseline="0" dirty="0" err="1" smtClean="0">
                <a:solidFill>
                  <a:schemeClr val="tx1"/>
                </a:solidFill>
                <a:effectLst/>
                <a:latin typeface="+mn-lt"/>
                <a:ea typeface="+mn-ea"/>
                <a:cs typeface="+mn-cs"/>
              </a:rPr>
              <a:t>shader</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After calculation of the screen space reflections, the original scene image and the result are combined and print to the monitor.</a:t>
            </a:r>
            <a:endParaRPr lang="en-US" b="0" dirty="0" smtClean="0">
              <a:effectLst/>
            </a:endParaRPr>
          </a:p>
          <a:p>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23</a:t>
            </a:fld>
            <a:endParaRPr lang="en-US"/>
          </a:p>
        </p:txBody>
      </p:sp>
    </p:spTree>
    <p:extLst>
      <p:ext uri="{BB962C8B-B14F-4D97-AF65-F5344CB8AC3E}">
        <p14:creationId xmlns:p14="http://schemas.microsoft.com/office/powerpoint/2010/main" val="1511964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Ok, now, </a:t>
            </a:r>
            <a:r>
              <a:rPr lang="en-US" sz="1200" kern="1200" dirty="0" smtClean="0">
                <a:solidFill>
                  <a:schemeClr val="tx1"/>
                </a:solidFill>
                <a:effectLst/>
                <a:latin typeface="+mn-lt"/>
                <a:ea typeface="+mn-ea"/>
                <a:cs typeface="+mn-cs"/>
              </a:rPr>
              <a:t>this chapter is for the main algorithm of this thesis.</a:t>
            </a:r>
          </a:p>
          <a:p>
            <a:pPr rtl="0"/>
            <a:r>
              <a:rPr lang="en-US" sz="1200" kern="1200" dirty="0" smtClean="0">
                <a:solidFill>
                  <a:schemeClr val="tx1"/>
                </a:solidFill>
                <a:effectLst/>
                <a:latin typeface="+mn-lt"/>
                <a:ea typeface="+mn-ea"/>
                <a:cs typeface="+mn-cs"/>
              </a:rPr>
              <a:t>I’m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describe the original</a:t>
            </a:r>
            <a:r>
              <a:rPr lang="en-US" sz="1200" kern="1200" baseline="0" dirty="0" smtClean="0">
                <a:solidFill>
                  <a:schemeClr val="tx1"/>
                </a:solidFill>
                <a:effectLst/>
                <a:latin typeface="+mn-lt"/>
                <a:ea typeface="+mn-ea"/>
                <a:cs typeface="+mn-cs"/>
              </a:rPr>
              <a:t> idea first with trials and errors from implementation.</a:t>
            </a:r>
          </a:p>
          <a:p>
            <a:pPr rtl="0"/>
            <a:r>
              <a:rPr lang="en-US" sz="1200" kern="1200" baseline="0" dirty="0" smtClean="0">
                <a:solidFill>
                  <a:schemeClr val="tx1"/>
                </a:solidFill>
                <a:effectLst/>
                <a:latin typeface="+mn-lt"/>
                <a:ea typeface="+mn-ea"/>
                <a:cs typeface="+mn-cs"/>
              </a:rPr>
              <a:t>Then, I will explain my idea to adjust this approach with physically-based rendering environment.</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24</a:t>
            </a:fld>
            <a:endParaRPr lang="en-US"/>
          </a:p>
        </p:txBody>
      </p:sp>
    </p:spTree>
    <p:extLst>
      <p:ext uri="{BB962C8B-B14F-4D97-AF65-F5344CB8AC3E}">
        <p14:creationId xmlns:p14="http://schemas.microsoft.com/office/powerpoint/2010/main" val="1714408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Pixel-projected Screen space reflections</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has two steps. (click) First, in the “Projection pass”, for every pixel in screen space, find the reflectors which reflect the pixel. (click) Next, the “Reflection pass”, simply decodes pixel-data and obtains the reflected color from data</a:t>
            </a:r>
            <a:r>
              <a:rPr lang="en-US" sz="1200" b="0" i="0" u="none" strike="noStrike" kern="1200" baseline="0" dirty="0" smtClean="0">
                <a:solidFill>
                  <a:schemeClr val="tx1"/>
                </a:solidFill>
                <a:effectLst/>
                <a:latin typeface="+mn-lt"/>
                <a:ea typeface="+mn-ea"/>
                <a:cs typeface="+mn-cs"/>
              </a:rPr>
              <a:t>, which is called Intermediate buffer, from Projection Pass</a:t>
            </a:r>
            <a:r>
              <a:rPr lang="en-US" sz="1200" b="0" i="0" u="none" strike="noStrike"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25</a:t>
            </a:fld>
            <a:endParaRPr lang="en-US"/>
          </a:p>
        </p:txBody>
      </p:sp>
    </p:spTree>
    <p:extLst>
      <p:ext uri="{BB962C8B-B14F-4D97-AF65-F5344CB8AC3E}">
        <p14:creationId xmlns:p14="http://schemas.microsoft.com/office/powerpoint/2010/main" val="1248471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Then, what is the Intermediate Buffer?</a:t>
            </a:r>
          </a:p>
          <a:p>
            <a:pPr rtl="0"/>
            <a:r>
              <a:rPr lang="en-US" sz="1200" b="0" i="0" u="none" strike="noStrike" kern="1200" dirty="0" smtClean="0">
                <a:solidFill>
                  <a:schemeClr val="tx1"/>
                </a:solidFill>
                <a:effectLst/>
                <a:latin typeface="+mn-lt"/>
                <a:ea typeface="+mn-ea"/>
                <a:cs typeface="+mn-cs"/>
              </a:rPr>
              <a:t>We know that, to transfer information between </a:t>
            </a:r>
            <a:r>
              <a:rPr lang="en-US" sz="1200" b="0" i="0" u="none" strike="noStrike" kern="1200" dirty="0" err="1" smtClean="0">
                <a:solidFill>
                  <a:schemeClr val="tx1"/>
                </a:solidFill>
                <a:effectLst/>
                <a:latin typeface="+mn-lt"/>
                <a:ea typeface="+mn-ea"/>
                <a:cs typeface="+mn-cs"/>
              </a:rPr>
              <a:t>shaders</a:t>
            </a:r>
            <a:r>
              <a:rPr lang="en-US" sz="1200" b="0" i="0" u="none" strike="noStrike" kern="1200" dirty="0" smtClean="0">
                <a:solidFill>
                  <a:schemeClr val="tx1"/>
                </a:solidFill>
                <a:effectLst/>
                <a:latin typeface="+mn-lt"/>
                <a:ea typeface="+mn-ea"/>
                <a:cs typeface="+mn-cs"/>
              </a:rPr>
              <a:t> per pixel, we need to use a read/writeable buffer which has the same number of elements as the number of pixels in the current screen.</a:t>
            </a:r>
          </a:p>
          <a:p>
            <a:pPr rtl="0"/>
            <a:r>
              <a:rPr lang="en-US" sz="1200" b="0" i="0" u="none" strike="noStrike" kern="1200" dirty="0" smtClean="0">
                <a:solidFill>
                  <a:schemeClr val="tx1"/>
                </a:solidFill>
                <a:effectLst/>
                <a:latin typeface="+mn-lt"/>
                <a:ea typeface="+mn-ea"/>
                <a:cs typeface="+mn-cs"/>
              </a:rPr>
              <a:t>So, That is the intermediate Buffer. And, after creating the buffer, we need</a:t>
            </a:r>
            <a:r>
              <a:rPr lang="en-US" sz="1200" b="0" i="0" u="none" strike="noStrike" kern="1200" baseline="0" dirty="0" smtClean="0">
                <a:solidFill>
                  <a:schemeClr val="tx1"/>
                </a:solidFill>
                <a:effectLst/>
                <a:latin typeface="+mn-lt"/>
                <a:ea typeface="+mn-ea"/>
                <a:cs typeface="+mn-cs"/>
              </a:rPr>
              <a:t> to</a:t>
            </a:r>
            <a:r>
              <a:rPr lang="en-US" sz="1200" b="0" i="0" u="none" strike="noStrike" kern="1200" dirty="0" smtClean="0">
                <a:solidFill>
                  <a:schemeClr val="tx1"/>
                </a:solidFill>
                <a:effectLst/>
                <a:latin typeface="+mn-lt"/>
                <a:ea typeface="+mn-ea"/>
                <a:cs typeface="+mn-cs"/>
              </a:rPr>
              <a:t> clear it before entering the Projection pass.</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26</a:t>
            </a:fld>
            <a:endParaRPr lang="en-US"/>
          </a:p>
        </p:txBody>
      </p:sp>
    </p:spTree>
    <p:extLst>
      <p:ext uri="{BB962C8B-B14F-4D97-AF65-F5344CB8AC3E}">
        <p14:creationId xmlns:p14="http://schemas.microsoft.com/office/powerpoint/2010/main" val="1057044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a:t>
            </a:r>
            <a:r>
              <a:rPr lang="en-US" sz="1200" b="0" i="0" u="none" strike="noStrike" kern="1200" baseline="0" dirty="0" smtClean="0">
                <a:solidFill>
                  <a:schemeClr val="tx1"/>
                </a:solidFill>
                <a:effectLst/>
                <a:latin typeface="+mn-lt"/>
                <a:ea typeface="+mn-ea"/>
                <a:cs typeface="+mn-cs"/>
              </a:rPr>
              <a:t> with cleared intermediate buffer, Projection pass get started. </a:t>
            </a:r>
            <a:r>
              <a:rPr lang="en-US" sz="1200" b="0" i="0" u="none" strike="noStrike" kern="1200" dirty="0" smtClean="0">
                <a:solidFill>
                  <a:schemeClr val="tx1"/>
                </a:solidFill>
                <a:effectLst/>
                <a:latin typeface="+mn-lt"/>
                <a:ea typeface="+mn-ea"/>
                <a:cs typeface="+mn-cs"/>
              </a:rPr>
              <a:t>For simplicity, let's first look at the case where there is only one object and one reflector. First, every pixel in screen space calculates where it is reflected on the screen. To do this, (click) mirror pixel position against normal of reflector and (click) ray-cast toward the mirrored pixel position. Yes, this</a:t>
            </a:r>
            <a:r>
              <a:rPr lang="en-US" sz="1200" b="0" i="0" u="none" strike="noStrike" kern="1200" baseline="0" dirty="0" smtClean="0">
                <a:solidFill>
                  <a:schemeClr val="tx1"/>
                </a:solidFill>
                <a:effectLst/>
                <a:latin typeface="+mn-lt"/>
                <a:ea typeface="+mn-ea"/>
                <a:cs typeface="+mn-cs"/>
              </a:rPr>
              <a:t> is really simple.</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27</a:t>
            </a:fld>
            <a:endParaRPr lang="en-US"/>
          </a:p>
        </p:txBody>
      </p:sp>
    </p:spTree>
    <p:extLst>
      <p:ext uri="{BB962C8B-B14F-4D97-AF65-F5344CB8AC3E}">
        <p14:creationId xmlns:p14="http://schemas.microsoft.com/office/powerpoint/2010/main" val="10103182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If we can just write the reflected color to Intermediate buffer in Projection pass and fetch it in Reflection pass, it would be the best situation. But, the problem is (click) multiple pixels can be written to the same place. That means we need to write the closest pixel to be reflected, only. But, we are processing pixels, independently. And writing order between the threads of a </a:t>
            </a:r>
            <a:r>
              <a:rPr lang="en-US" sz="1200" b="0" i="0" u="none" strike="noStrike" kern="1200" dirty="0" err="1" smtClean="0">
                <a:solidFill>
                  <a:schemeClr val="tx1"/>
                </a:solidFill>
                <a:effectLst/>
                <a:latin typeface="+mn-lt"/>
                <a:ea typeface="+mn-ea"/>
                <a:cs typeface="+mn-cs"/>
              </a:rPr>
              <a:t>shader</a:t>
            </a:r>
            <a:r>
              <a:rPr lang="en-US" sz="1200" b="0" i="0" u="none" strike="noStrike" kern="1200" dirty="0" smtClean="0">
                <a:solidFill>
                  <a:schemeClr val="tx1"/>
                </a:solidFill>
                <a:effectLst/>
                <a:latin typeface="+mn-lt"/>
                <a:ea typeface="+mn-ea"/>
                <a:cs typeface="+mn-cs"/>
              </a:rPr>
              <a:t> depends on GPU scheduling.</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28</a:t>
            </a:fld>
            <a:endParaRPr lang="en-US"/>
          </a:p>
        </p:txBody>
      </p:sp>
    </p:spTree>
    <p:extLst>
      <p:ext uri="{BB962C8B-B14F-4D97-AF65-F5344CB8AC3E}">
        <p14:creationId xmlns:p14="http://schemas.microsoft.com/office/powerpoint/2010/main" val="1057223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To address the issues,</a:t>
            </a:r>
            <a:r>
              <a:rPr lang="en-US" sz="1200" b="0" i="0" u="none" strike="noStrike" kern="1200" baseline="0" dirty="0" smtClean="0">
                <a:solidFill>
                  <a:schemeClr val="tx1"/>
                </a:solidFill>
                <a:effectLst/>
                <a:latin typeface="+mn-lt"/>
                <a:ea typeface="+mn-ea"/>
                <a:cs typeface="+mn-cs"/>
              </a:rPr>
              <a:t> we need to</a:t>
            </a:r>
            <a:r>
              <a:rPr lang="en-US" sz="1200" b="0" i="0" u="none" strike="noStrike" kern="1200" dirty="0" smtClean="0">
                <a:solidFill>
                  <a:schemeClr val="tx1"/>
                </a:solidFill>
                <a:effectLst/>
                <a:latin typeface="+mn-lt"/>
                <a:ea typeface="+mn-ea"/>
                <a:cs typeface="+mn-cs"/>
              </a:rPr>
              <a:t> pack each offset data on the screen space between the reflected pixel and the reflecting pixel to one 32bit data.</a:t>
            </a:r>
          </a:p>
          <a:p>
            <a:pPr rtl="0"/>
            <a:r>
              <a:rPr lang="en-US" sz="1200" b="0" i="0" u="none" strike="noStrike" kern="1200" dirty="0" smtClean="0">
                <a:solidFill>
                  <a:schemeClr val="tx1"/>
                </a:solidFill>
                <a:effectLst/>
                <a:latin typeface="+mn-lt"/>
                <a:ea typeface="+mn-ea"/>
                <a:cs typeface="+mn-cs"/>
              </a:rPr>
              <a:t>Because, we can solve the order issue with using (click) atomic function (</a:t>
            </a:r>
            <a:r>
              <a:rPr lang="en-US" sz="1200" b="0" i="0" u="none" strike="noStrike" kern="1200" dirty="0" err="1" smtClean="0">
                <a:solidFill>
                  <a:schemeClr val="tx1"/>
                </a:solidFill>
                <a:effectLst/>
                <a:latin typeface="+mn-lt"/>
                <a:ea typeface="+mn-ea"/>
                <a:cs typeface="+mn-cs"/>
              </a:rPr>
              <a:t>atomicMin</a:t>
            </a:r>
            <a:r>
              <a:rPr lang="en-US" sz="1200" b="0" i="0" u="none" strike="noStrike" kern="1200" dirty="0" smtClean="0">
                <a:solidFill>
                  <a:schemeClr val="tx1"/>
                </a:solidFill>
                <a:effectLst/>
                <a:latin typeface="+mn-lt"/>
                <a:ea typeface="+mn-ea"/>
                <a:cs typeface="+mn-cs"/>
              </a:rPr>
              <a:t> function in this case).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Then, how do we pack the offset data?</a:t>
            </a:r>
          </a:p>
          <a:p>
            <a:pPr rtl="0"/>
            <a:r>
              <a:rPr lang="en-US" sz="1200" b="0" i="0" u="none" strike="noStrike" kern="1200" dirty="0" smtClean="0">
                <a:solidFill>
                  <a:schemeClr val="tx1"/>
                </a:solidFill>
                <a:effectLst/>
                <a:latin typeface="+mn-lt"/>
                <a:ea typeface="+mn-ea"/>
                <a:cs typeface="+mn-cs"/>
              </a:rPr>
              <a:t>For writing the closet reflected pixel, we need to set certain offset coordinates system, which</a:t>
            </a:r>
            <a:r>
              <a:rPr lang="en-US" sz="1200" b="0" i="0" u="none" strike="noStrike" kern="1200" baseline="0" dirty="0" smtClean="0">
                <a:solidFill>
                  <a:schemeClr val="tx1"/>
                </a:solidFill>
                <a:effectLst/>
                <a:latin typeface="+mn-lt"/>
                <a:ea typeface="+mn-ea"/>
                <a:cs typeface="+mn-cs"/>
              </a:rPr>
              <a:t> is</a:t>
            </a:r>
            <a:r>
              <a:rPr lang="en-US" sz="1200" b="0" i="0" u="none" strike="noStrike" kern="1200" dirty="0" smtClean="0">
                <a:solidFill>
                  <a:schemeClr val="tx1"/>
                </a:solidFill>
                <a:effectLst/>
                <a:latin typeface="+mn-lt"/>
                <a:ea typeface="+mn-ea"/>
                <a:cs typeface="+mn-cs"/>
              </a:rPr>
              <a:t> 2-Dimention, to compare which offset is the closest among the pixels written to the same place.</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(click) From</a:t>
            </a:r>
            <a:r>
              <a:rPr lang="en-US" sz="1200" b="0" i="0" u="none" strike="noStrike" kern="1200" baseline="0" dirty="0" smtClean="0">
                <a:solidFill>
                  <a:schemeClr val="tx1"/>
                </a:solidFill>
                <a:effectLst/>
                <a:latin typeface="+mn-lt"/>
                <a:ea typeface="+mn-ea"/>
                <a:cs typeface="+mn-cs"/>
              </a:rPr>
              <a:t> studies, it is enough to </a:t>
            </a:r>
            <a:r>
              <a:rPr lang="en-US" sz="1200" b="0" i="0" u="none" strike="noStrike" kern="1200" dirty="0" smtClean="0">
                <a:solidFill>
                  <a:schemeClr val="tx1"/>
                </a:solidFill>
                <a:effectLst/>
                <a:latin typeface="+mn-lt"/>
                <a:ea typeface="+mn-ea"/>
                <a:cs typeface="+mn-cs"/>
              </a:rPr>
              <a:t>use 4 offset coordinate systems like this.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29</a:t>
            </a:fld>
            <a:endParaRPr lang="en-US"/>
          </a:p>
        </p:txBody>
      </p:sp>
    </p:spTree>
    <p:extLst>
      <p:ext uri="{BB962C8B-B14F-4D97-AF65-F5344CB8AC3E}">
        <p14:creationId xmlns:p14="http://schemas.microsoft.com/office/powerpoint/2010/main" val="368383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I’m always interested in real-time graphics technologies for video games, especially</a:t>
            </a:r>
            <a:r>
              <a:rPr lang="en-US" sz="1200" b="0" i="0" u="none" strike="noStrike" kern="1200" baseline="0" dirty="0" smtClean="0">
                <a:solidFill>
                  <a:schemeClr val="tx1"/>
                </a:solidFill>
                <a:effectLst/>
                <a:latin typeface="+mn-lt"/>
                <a:ea typeface="+mn-ea"/>
                <a:cs typeface="+mn-cs"/>
              </a:rPr>
              <a:t> in dynamic global illumination</a:t>
            </a:r>
            <a:r>
              <a:rPr lang="en-US" sz="1200" b="0" i="0" u="none" strike="noStrike" kern="1200" dirty="0" smtClean="0">
                <a:solidFill>
                  <a:schemeClr val="tx1"/>
                </a:solidFill>
                <a:effectLst/>
                <a:latin typeface="+mn-lt"/>
                <a:ea typeface="+mn-ea"/>
                <a:cs typeface="+mn-cs"/>
              </a:rPr>
              <a:t>. But,</a:t>
            </a:r>
            <a:r>
              <a:rPr lang="en-US" sz="1200" b="0" i="0" u="none" strike="noStrike" kern="1200" baseline="0" dirty="0" smtClean="0">
                <a:solidFill>
                  <a:schemeClr val="tx1"/>
                </a:solidFill>
                <a:effectLst/>
                <a:latin typeface="+mn-lt"/>
                <a:ea typeface="+mn-ea"/>
                <a:cs typeface="+mn-cs"/>
              </a:rPr>
              <a:t> a</a:t>
            </a:r>
            <a:r>
              <a:rPr lang="en-US" sz="1200" b="0" i="0" u="none" strike="noStrike" kern="1200" dirty="0" smtClean="0">
                <a:solidFill>
                  <a:schemeClr val="tx1"/>
                </a:solidFill>
                <a:effectLst/>
                <a:latin typeface="+mn-lt"/>
                <a:ea typeface="+mn-ea"/>
                <a:cs typeface="+mn-cs"/>
              </a:rPr>
              <a:t>s</a:t>
            </a:r>
            <a:r>
              <a:rPr lang="en-US" sz="1200" b="0" i="0" u="none" strike="noStrike" kern="1200" baseline="0" dirty="0" smtClean="0">
                <a:solidFill>
                  <a:schemeClr val="tx1"/>
                </a:solidFill>
                <a:effectLst/>
                <a:latin typeface="+mn-lt"/>
                <a:ea typeface="+mn-ea"/>
                <a:cs typeface="+mn-cs"/>
              </a:rPr>
              <a:t> you know, g</a:t>
            </a:r>
            <a:r>
              <a:rPr lang="en-US" sz="1200" b="0" i="0" u="none" strike="noStrike" kern="1200" dirty="0" smtClean="0">
                <a:solidFill>
                  <a:schemeClr val="tx1"/>
                </a:solidFill>
                <a:effectLst/>
                <a:latin typeface="+mn-lt"/>
                <a:ea typeface="+mn-ea"/>
                <a:cs typeface="+mn-cs"/>
              </a:rPr>
              <a:t>etting a dynamic global illumination in a real-time environment is a difficult issue.</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Especially, to obtain dynamic reflections, many screen-space reflections techniques using ray marching have been studied, but they are expensive to use for real-time rendering.</a:t>
            </a:r>
          </a:p>
        </p:txBody>
      </p:sp>
      <p:sp>
        <p:nvSpPr>
          <p:cNvPr id="4" name="Slide Number Placeholder 3"/>
          <p:cNvSpPr>
            <a:spLocks noGrp="1"/>
          </p:cNvSpPr>
          <p:nvPr>
            <p:ph type="sldNum" sz="quarter" idx="10"/>
          </p:nvPr>
        </p:nvSpPr>
        <p:spPr/>
        <p:txBody>
          <a:bodyPr/>
          <a:lstStyle/>
          <a:p>
            <a:fld id="{B14A37E5-2E6F-4D86-BEC4-1395812C1E8C}" type="slidenum">
              <a:rPr lang="en-US" smtClean="0"/>
              <a:t>3</a:t>
            </a:fld>
            <a:endParaRPr lang="en-US"/>
          </a:p>
        </p:txBody>
      </p:sp>
    </p:spTree>
    <p:extLst>
      <p:ext uri="{BB962C8B-B14F-4D97-AF65-F5344CB8AC3E}">
        <p14:creationId xmlns:p14="http://schemas.microsoft.com/office/powerpoint/2010/main" val="1686895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More specifically,</a:t>
            </a:r>
            <a:r>
              <a:rPr lang="en-US" sz="1200" b="0" i="0" u="none" strike="noStrike" kern="1200" dirty="0" smtClean="0">
                <a:solidFill>
                  <a:schemeClr val="tx1"/>
                </a:solidFill>
                <a:effectLst/>
                <a:latin typeface="+mn-lt"/>
                <a:ea typeface="+mn-ea"/>
                <a:cs typeface="+mn-cs"/>
              </a:rPr>
              <a:t> we need</a:t>
            </a:r>
            <a:r>
              <a:rPr lang="en-US" sz="1200" b="0" i="0" u="none" strike="noStrike" kern="1200" baseline="0" dirty="0" smtClean="0">
                <a:solidFill>
                  <a:schemeClr val="tx1"/>
                </a:solidFill>
                <a:effectLst/>
                <a:latin typeface="+mn-lt"/>
                <a:ea typeface="+mn-ea"/>
                <a:cs typeface="+mn-cs"/>
              </a:rPr>
              <a:t> to</a:t>
            </a:r>
            <a:r>
              <a:rPr lang="en-US" sz="1200" b="0" i="0" u="none" strike="noStrike" kern="1200" dirty="0" smtClean="0">
                <a:solidFill>
                  <a:schemeClr val="tx1"/>
                </a:solidFill>
                <a:effectLst/>
                <a:latin typeface="+mn-lt"/>
                <a:ea typeface="+mn-ea"/>
                <a:cs typeface="+mn-cs"/>
              </a:rPr>
              <a:t> find the longest axis among x and y-axis with its orientation positive or negative. </a:t>
            </a:r>
          </a:p>
          <a:p>
            <a:pPr rtl="0"/>
            <a:r>
              <a:rPr lang="en-US" sz="1200" b="0" i="0" u="none" strike="noStrike" kern="1200" dirty="0" smtClean="0">
                <a:solidFill>
                  <a:schemeClr val="tx1"/>
                </a:solidFill>
                <a:effectLst/>
                <a:latin typeface="+mn-lt"/>
                <a:ea typeface="+mn-ea"/>
                <a:cs typeface="+mn-cs"/>
              </a:rPr>
              <a:t>Then, make the longest axis become y-axis.</a:t>
            </a:r>
          </a:p>
          <a:p>
            <a:pPr rtl="0"/>
            <a:r>
              <a:rPr lang="en-US" sz="1200" b="0" i="0" u="none" strike="noStrike" kern="1200" dirty="0" smtClean="0">
                <a:solidFill>
                  <a:schemeClr val="tx1"/>
                </a:solidFill>
                <a:effectLst/>
                <a:latin typeface="+mn-lt"/>
                <a:ea typeface="+mn-ea"/>
                <a:cs typeface="+mn-cs"/>
              </a:rPr>
              <a:t>Lastly, depending on the new y-axis’ orientation, x-axis’ direction is determined. </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(click) For example, if the longest axis of offset data is x-axis and its orientation is negative like the image on the screen, (click) the coordinate system is number</a:t>
            </a:r>
            <a:r>
              <a:rPr lang="en-US" sz="1200" b="0" i="0" u="none" strike="noStrike" kern="1200" baseline="0" dirty="0" smtClean="0">
                <a:solidFill>
                  <a:schemeClr val="tx1"/>
                </a:solidFill>
                <a:effectLst/>
                <a:latin typeface="+mn-lt"/>
                <a:ea typeface="+mn-ea"/>
                <a:cs typeface="+mn-cs"/>
              </a:rPr>
              <a:t> 3 </a:t>
            </a:r>
            <a:r>
              <a:rPr lang="en-US" sz="1200" b="0" i="0" u="none" strike="noStrike"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30</a:t>
            </a:fld>
            <a:endParaRPr lang="en-US"/>
          </a:p>
        </p:txBody>
      </p:sp>
    </p:spTree>
    <p:extLst>
      <p:ext uri="{BB962C8B-B14F-4D97-AF65-F5344CB8AC3E}">
        <p14:creationId xmlns:p14="http://schemas.microsoft.com/office/powerpoint/2010/main" val="848748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 from these new coordinate systems, ‘y’ coordinate is always positive. So, if we encode ‘y’ coordinate to most significant bits in one element of the Intermediate buffer, it can write the shortest, in another word “the closet”, pixel to the buffer with using </a:t>
            </a:r>
            <a:r>
              <a:rPr lang="en-US" sz="1200" b="1" i="0" u="none" strike="noStrike" kern="1200" dirty="0" err="1" smtClean="0">
                <a:solidFill>
                  <a:schemeClr val="tx1"/>
                </a:solidFill>
                <a:effectLst/>
                <a:latin typeface="+mn-lt"/>
                <a:ea typeface="+mn-ea"/>
                <a:cs typeface="+mn-cs"/>
              </a:rPr>
              <a:t>atomicMin</a:t>
            </a:r>
            <a:r>
              <a:rPr lang="en-US" sz="1200" b="0" i="0" u="none" strike="noStrike" kern="1200" dirty="0" smtClean="0">
                <a:solidFill>
                  <a:schemeClr val="tx1"/>
                </a:solidFill>
                <a:effectLst/>
                <a:latin typeface="+mn-lt"/>
                <a:ea typeface="+mn-ea"/>
                <a:cs typeface="+mn-cs"/>
              </a:rPr>
              <a:t> function.</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31</a:t>
            </a:fld>
            <a:endParaRPr lang="en-US"/>
          </a:p>
        </p:txBody>
      </p:sp>
    </p:spTree>
    <p:extLst>
      <p:ext uri="{BB962C8B-B14F-4D97-AF65-F5344CB8AC3E}">
        <p14:creationId xmlns:p14="http://schemas.microsoft.com/office/powerpoint/2010/main" val="344419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But, unlike HLSL in DirectX, GLSL in OpenGL or </a:t>
            </a: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 does not support float type atomic.</a:t>
            </a:r>
          </a:p>
          <a:p>
            <a:pPr rtl="0"/>
            <a:r>
              <a:rPr lang="en-US" sz="1200" b="0" i="0" u="none" strike="noStrike" kern="1200" dirty="0" smtClean="0">
                <a:solidFill>
                  <a:schemeClr val="tx1"/>
                </a:solidFill>
                <a:effectLst/>
                <a:latin typeface="+mn-lt"/>
                <a:ea typeface="+mn-ea"/>
                <a:cs typeface="+mn-cs"/>
              </a:rPr>
              <a:t>So, we need to use </a:t>
            </a:r>
            <a:r>
              <a:rPr lang="en-US" sz="1200" b="1" i="0" u="none" strike="noStrike" kern="1200" dirty="0" err="1" smtClean="0">
                <a:solidFill>
                  <a:schemeClr val="tx1"/>
                </a:solidFill>
                <a:effectLst/>
                <a:latin typeface="+mn-lt"/>
                <a:ea typeface="+mn-ea"/>
                <a:cs typeface="+mn-cs"/>
              </a:rPr>
              <a:t>uint</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atomicMin</a:t>
            </a:r>
            <a:r>
              <a:rPr lang="en-US" sz="1200" b="0" i="0" u="none" strike="noStrike" kern="1200" dirty="0" smtClean="0">
                <a:solidFill>
                  <a:schemeClr val="tx1"/>
                </a:solidFill>
                <a:effectLst/>
                <a:latin typeface="+mn-lt"/>
                <a:ea typeface="+mn-ea"/>
                <a:cs typeface="+mn-cs"/>
              </a:rPr>
              <a:t> function for storing 32-bit unsigned </a:t>
            </a:r>
            <a:r>
              <a:rPr lang="en-US" sz="1200" b="0" i="0" u="none" strike="noStrike" kern="1200" dirty="0" err="1" smtClean="0">
                <a:solidFill>
                  <a:schemeClr val="tx1"/>
                </a:solidFill>
                <a:effectLst/>
                <a:latin typeface="+mn-lt"/>
                <a:ea typeface="+mn-ea"/>
                <a:cs typeface="+mn-cs"/>
              </a:rPr>
              <a:t>int</a:t>
            </a:r>
            <a:r>
              <a:rPr lang="en-US" sz="1200" b="0" i="0" u="none" strike="noStrike" kern="1200" dirty="0" smtClean="0">
                <a:solidFill>
                  <a:schemeClr val="tx1"/>
                </a:solidFill>
                <a:effectLst/>
                <a:latin typeface="+mn-lt"/>
                <a:ea typeface="+mn-ea"/>
                <a:cs typeface="+mn-cs"/>
              </a:rPr>
              <a:t> instead.</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At this moment, we have two options. we can use the Intermediate buffer type as a </a:t>
            </a:r>
            <a:r>
              <a:rPr lang="en-US" sz="1200" b="0" i="0" u="none" strike="noStrike" kern="1200" dirty="0" err="1" smtClean="0">
                <a:solidFill>
                  <a:schemeClr val="tx1"/>
                </a:solidFill>
                <a:effectLst/>
                <a:latin typeface="+mn-lt"/>
                <a:ea typeface="+mn-ea"/>
                <a:cs typeface="+mn-cs"/>
              </a:rPr>
              <a:t>shader</a:t>
            </a:r>
            <a:r>
              <a:rPr lang="en-US" sz="1200" b="0" i="0" u="none" strike="noStrike" kern="1200" dirty="0" smtClean="0">
                <a:solidFill>
                  <a:schemeClr val="tx1"/>
                </a:solidFill>
                <a:effectLst/>
                <a:latin typeface="+mn-lt"/>
                <a:ea typeface="+mn-ea"/>
                <a:cs typeface="+mn-cs"/>
              </a:rPr>
              <a:t> storage buffer object, which is called SSBO or a storage image. But, with SSBO, the cost will increase significantly as the buffer size increases. This is because the array retrieving time increases as the index of the array element increases. </a:t>
            </a:r>
          </a:p>
          <a:p>
            <a:pPr rtl="0"/>
            <a:r>
              <a:rPr lang="en-US" sz="1200" b="0" i="0" u="none" strike="noStrike" kern="1200" dirty="0" smtClean="0">
                <a:solidFill>
                  <a:schemeClr val="tx1"/>
                </a:solidFill>
                <a:effectLst/>
                <a:latin typeface="+mn-lt"/>
                <a:ea typeface="+mn-ea"/>
                <a:cs typeface="+mn-cs"/>
              </a:rPr>
              <a:t>For example, (click) if we</a:t>
            </a:r>
            <a:r>
              <a:rPr lang="en-US" sz="1200" b="0" i="0" u="none" strike="noStrike" kern="1200" baseline="0" dirty="0" smtClean="0">
                <a:solidFill>
                  <a:schemeClr val="tx1"/>
                </a:solidFill>
                <a:effectLst/>
                <a:latin typeface="+mn-lt"/>
                <a:ea typeface="+mn-ea"/>
                <a:cs typeface="+mn-cs"/>
              </a:rPr>
              <a:t> are using full HD resolution </a:t>
            </a:r>
            <a:r>
              <a:rPr lang="en-US" sz="1200" b="0" i="0" u="none" strike="noStrike" kern="1200" dirty="0" smtClean="0">
                <a:solidFill>
                  <a:schemeClr val="tx1"/>
                </a:solidFill>
                <a:effectLst/>
                <a:latin typeface="+mn-lt"/>
                <a:ea typeface="+mn-ea"/>
                <a:cs typeface="+mn-cs"/>
              </a:rPr>
              <a:t>SSBO has 2,073,600 array length.  So, it makes tremendously</a:t>
            </a:r>
            <a:r>
              <a:rPr lang="en-US" sz="1200" b="0" i="0" u="none" strike="noStrike" kern="1200" baseline="0" dirty="0" smtClean="0">
                <a:solidFill>
                  <a:schemeClr val="tx1"/>
                </a:solidFill>
                <a:effectLst/>
                <a:latin typeface="+mn-lt"/>
                <a:ea typeface="+mn-ea"/>
                <a:cs typeface="+mn-cs"/>
              </a:rPr>
              <a:t> slow.</a:t>
            </a:r>
            <a:endParaRPr lang="en-US" b="0" dirty="0" smtClean="0">
              <a:effectLst/>
            </a:endParaRPr>
          </a:p>
          <a:p>
            <a:r>
              <a:rPr lang="en-US" sz="1200" b="0" i="0" u="none" strike="noStrike" kern="1200" dirty="0" smtClean="0">
                <a:solidFill>
                  <a:schemeClr val="tx1"/>
                </a:solidFill>
                <a:effectLst/>
                <a:latin typeface="+mn-lt"/>
                <a:ea typeface="+mn-ea"/>
                <a:cs typeface="+mn-cs"/>
              </a:rPr>
              <a:t>This is the same principle when we try</a:t>
            </a:r>
            <a:r>
              <a:rPr lang="en-US" sz="1200" b="0" i="0" u="none" strike="noStrike" kern="1200" baseline="0" dirty="0" smtClean="0">
                <a:solidFill>
                  <a:schemeClr val="tx1"/>
                </a:solidFill>
                <a:effectLst/>
                <a:latin typeface="+mn-lt"/>
                <a:ea typeface="+mn-ea"/>
                <a:cs typeface="+mn-cs"/>
              </a:rPr>
              <a:t> to</a:t>
            </a:r>
            <a:r>
              <a:rPr lang="en-US" sz="1200" b="0" i="0" u="none" strike="noStrike" kern="1200" dirty="0" smtClean="0">
                <a:solidFill>
                  <a:schemeClr val="tx1"/>
                </a:solidFill>
                <a:effectLst/>
                <a:latin typeface="+mn-lt"/>
                <a:ea typeface="+mn-ea"/>
                <a:cs typeface="+mn-cs"/>
              </a:rPr>
              <a:t> implement GPU particle system like the method using texture for storing tremendous of particles’ information faster than the method using vertex transformation.</a:t>
            </a:r>
          </a:p>
          <a:p>
            <a:r>
              <a:rPr lang="en-US" sz="1200" b="0" i="0" u="none" strike="noStrike" kern="1200" dirty="0" smtClean="0">
                <a:solidFill>
                  <a:schemeClr val="tx1"/>
                </a:solidFill>
                <a:effectLst/>
                <a:latin typeface="+mn-lt"/>
                <a:ea typeface="+mn-ea"/>
                <a:cs typeface="+mn-cs"/>
              </a:rPr>
              <a:t>Therefore, (click)I used a 32-bit unsigned storage image buffer with </a:t>
            </a:r>
            <a:r>
              <a:rPr lang="en-US" sz="1200" b="1" i="0" u="none" strike="noStrike" kern="1200" dirty="0" err="1" smtClean="0">
                <a:solidFill>
                  <a:schemeClr val="tx1"/>
                </a:solidFill>
                <a:effectLst/>
                <a:latin typeface="+mn-lt"/>
                <a:ea typeface="+mn-ea"/>
                <a:cs typeface="+mn-cs"/>
              </a:rPr>
              <a:t>uint</a:t>
            </a:r>
            <a:r>
              <a:rPr lang="en-US" sz="1200" b="1" i="0" u="none" strike="noStrike" kern="1200" dirty="0" smtClean="0">
                <a:solidFill>
                  <a:schemeClr val="tx1"/>
                </a:solidFill>
                <a:effectLst/>
                <a:latin typeface="+mn-lt"/>
                <a:ea typeface="+mn-ea"/>
                <a:cs typeface="+mn-cs"/>
              </a:rPr>
              <a:t> </a:t>
            </a:r>
            <a:r>
              <a:rPr lang="en-US" sz="1200" b="1" i="0" u="none" strike="noStrike" kern="1200" dirty="0" err="1" smtClean="0">
                <a:solidFill>
                  <a:schemeClr val="tx1"/>
                </a:solidFill>
                <a:effectLst/>
                <a:latin typeface="+mn-lt"/>
                <a:ea typeface="+mn-ea"/>
                <a:cs typeface="+mn-cs"/>
              </a:rPr>
              <a:t>imageAtomicMin</a:t>
            </a:r>
            <a:r>
              <a:rPr lang="en-US" sz="1200" b="0" i="0" u="none" strike="noStrike" kern="1200" dirty="0" smtClean="0">
                <a:solidFill>
                  <a:schemeClr val="tx1"/>
                </a:solidFill>
                <a:effectLst/>
                <a:latin typeface="+mn-lt"/>
                <a:ea typeface="+mn-ea"/>
                <a:cs typeface="+mn-cs"/>
              </a:rPr>
              <a:t> function.</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32</a:t>
            </a:fld>
            <a:endParaRPr lang="en-US"/>
          </a:p>
        </p:txBody>
      </p:sp>
    </p:spTree>
    <p:extLst>
      <p:ext uri="{BB962C8B-B14F-4D97-AF65-F5344CB8AC3E}">
        <p14:creationId xmlns:p14="http://schemas.microsoft.com/office/powerpoint/2010/main" val="270321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Now,</a:t>
            </a:r>
            <a:r>
              <a:rPr lang="en-US" sz="1200" b="0" i="0" u="none" strike="noStrike" kern="1200" baseline="0" dirty="0" smtClean="0">
                <a:solidFill>
                  <a:schemeClr val="tx1"/>
                </a:solidFill>
                <a:effectLst/>
                <a:latin typeface="+mn-lt"/>
                <a:ea typeface="+mn-ea"/>
                <a:cs typeface="+mn-cs"/>
              </a:rPr>
              <a:t> we are in Reflection pass and t</a:t>
            </a:r>
            <a:r>
              <a:rPr lang="en-US" sz="1200" b="0" i="0" u="none" strike="noStrike" kern="1200" dirty="0" smtClean="0">
                <a:solidFill>
                  <a:schemeClr val="tx1"/>
                </a:solidFill>
                <a:effectLst/>
                <a:latin typeface="+mn-lt"/>
                <a:ea typeface="+mn-ea"/>
                <a:cs typeface="+mn-cs"/>
              </a:rPr>
              <a:t>his stage is simple. For each pixel, read the Intermediate buffer and decode the data to retrieve the offsets. Then, obtain reflected color from the scene image.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33</a:t>
            </a:fld>
            <a:endParaRPr lang="en-US"/>
          </a:p>
        </p:txBody>
      </p:sp>
    </p:spTree>
    <p:extLst>
      <p:ext uri="{BB962C8B-B14F-4D97-AF65-F5344CB8AC3E}">
        <p14:creationId xmlns:p14="http://schemas.microsoft.com/office/powerpoint/2010/main" val="2029324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However, the result will have a lot of holes. Because, the original scene image can get stretched when reflected. </a:t>
            </a:r>
          </a:p>
          <a:p>
            <a:pPr rtl="0"/>
            <a:r>
              <a:rPr lang="en-US" sz="1200" b="0" i="0" u="none" strike="noStrike" kern="1200" dirty="0" smtClean="0">
                <a:solidFill>
                  <a:schemeClr val="tx1"/>
                </a:solidFill>
                <a:effectLst/>
                <a:latin typeface="+mn-lt"/>
                <a:ea typeface="+mn-ea"/>
                <a:cs typeface="+mn-cs"/>
              </a:rPr>
              <a:t>So, Intermediate buffer can get two types of missing data called holes in here.</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34</a:t>
            </a:fld>
            <a:endParaRPr lang="en-US"/>
          </a:p>
        </p:txBody>
      </p:sp>
    </p:spTree>
    <p:extLst>
      <p:ext uri="{BB962C8B-B14F-4D97-AF65-F5344CB8AC3E}">
        <p14:creationId xmlns:p14="http://schemas.microsoft.com/office/powerpoint/2010/main" val="497153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There are two types of holes. (click) First one is the hole without any data. (click) Second one is the hole which could not get data from first reflection layer. Fortunately, these holes do not form big groups. So, we can fill the holes like comparing neighboring pixels’ offset and use the one which has the minimum offset among them.</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35</a:t>
            </a:fld>
            <a:endParaRPr lang="en-US"/>
          </a:p>
        </p:txBody>
      </p:sp>
    </p:spTree>
    <p:extLst>
      <p:ext uri="{BB962C8B-B14F-4D97-AF65-F5344CB8AC3E}">
        <p14:creationId xmlns:p14="http://schemas.microsoft.com/office/powerpoint/2010/main" val="217387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far, we've covered all the process of pixel-project screen space reflections. And this is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it is possible</a:t>
            </a:r>
            <a:r>
              <a:rPr lang="en-US" baseline="0" dirty="0" smtClean="0"/>
              <a:t> to get </a:t>
            </a:r>
            <a:r>
              <a:rPr lang="en-US" dirty="0" smtClean="0"/>
              <a:t>accurate mirror reflections in pixel units.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someone can ask like,</a:t>
            </a:r>
            <a:r>
              <a:rPr lang="en-US" dirty="0" smtClean="0"/>
              <a:t> is it possible to apply a normal map to the reflector?</a:t>
            </a:r>
          </a:p>
          <a:p>
            <a:pPr rtl="0"/>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36</a:t>
            </a:fld>
            <a:endParaRPr lang="en-US"/>
          </a:p>
        </p:txBody>
      </p:sp>
    </p:spTree>
    <p:extLst>
      <p:ext uri="{BB962C8B-B14F-4D97-AF65-F5344CB8AC3E}">
        <p14:creationId xmlns:p14="http://schemas.microsoft.com/office/powerpoint/2010/main" val="1692753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Unfortunately, this approach uses ray tracing based on the fact that the normal of the reflector does not change. So, it is impossible to apply normal maps to generate new reflection vector. </a:t>
            </a:r>
          </a:p>
          <a:p>
            <a:pPr rtl="0"/>
            <a:r>
              <a:rPr lang="en-US" sz="1200" b="0" i="0" u="none" strike="noStrike" kern="1200" dirty="0" smtClean="0">
                <a:solidFill>
                  <a:schemeClr val="tx1"/>
                </a:solidFill>
                <a:effectLst/>
                <a:latin typeface="+mn-lt"/>
                <a:ea typeface="+mn-ea"/>
                <a:cs typeface="+mn-cs"/>
              </a:rPr>
              <a:t>But, the idea from original approach proposes an approximated approach to apply the normal map.</a:t>
            </a:r>
          </a:p>
          <a:p>
            <a:pPr rtl="0"/>
            <a:r>
              <a:rPr lang="en-US" sz="1200" b="0" i="0" u="none" strike="noStrike" kern="1200" dirty="0" smtClean="0">
                <a:solidFill>
                  <a:schemeClr val="tx1"/>
                </a:solidFill>
                <a:effectLst/>
                <a:latin typeface="+mn-lt"/>
                <a:ea typeface="+mn-ea"/>
                <a:cs typeface="+mn-cs"/>
              </a:rPr>
              <a:t>In the reflection pass, (click) we can find the distance between the reflected pixel and the reflecting pixel in the reflector in world space. Then, (click) we can also obtain a new reflection vector from a new normal vector calculated with the normal map.</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37</a:t>
            </a:fld>
            <a:endParaRPr lang="en-US"/>
          </a:p>
        </p:txBody>
      </p:sp>
    </p:spTree>
    <p:extLst>
      <p:ext uri="{BB962C8B-B14F-4D97-AF65-F5344CB8AC3E}">
        <p14:creationId xmlns:p14="http://schemas.microsoft.com/office/powerpoint/2010/main" val="4231642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(click) Next, scale the new reflection vector by the original reflection distance we obtained earlier and add it at the reflecting position in world space. Lastly, project the position to screen space and fetch the color from the original scene image.</a:t>
            </a:r>
          </a:p>
          <a:p>
            <a:pPr rtl="0"/>
            <a:r>
              <a:rPr lang="en-US" sz="1200" b="0" i="0" u="none" strike="noStrike" kern="1200" dirty="0" smtClean="0">
                <a:solidFill>
                  <a:schemeClr val="tx1"/>
                </a:solidFill>
                <a:effectLst/>
                <a:latin typeface="+mn-lt"/>
                <a:ea typeface="+mn-ea"/>
                <a:cs typeface="+mn-cs"/>
              </a:rPr>
              <a:t>In most situations, the result looks good. But, if the view vector is getting closer in parallel with the reflector, the distance error between the actual reflected pixel and the pixel indicated by the new reflection vector is intensified. Therefore, the distortion of the result output becomes worse.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38</a:t>
            </a:fld>
            <a:endParaRPr lang="en-US"/>
          </a:p>
        </p:txBody>
      </p:sp>
    </p:spTree>
    <p:extLst>
      <p:ext uri="{BB962C8B-B14F-4D97-AF65-F5344CB8AC3E}">
        <p14:creationId xmlns:p14="http://schemas.microsoft.com/office/powerpoint/2010/main" val="3816972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This is the result with normal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you see, </a:t>
            </a:r>
            <a:r>
              <a:rPr lang="en-US" sz="1200" kern="1200" dirty="0" smtClean="0">
                <a:solidFill>
                  <a:schemeClr val="tx1"/>
                </a:solidFill>
                <a:effectLst/>
                <a:latin typeface="+mn-lt"/>
                <a:ea typeface="+mn-ea"/>
                <a:cs typeface="+mn-cs"/>
              </a:rPr>
              <a:t>Since the missing data area of ​​Pixel-projected Screen Space Reflection does not change, the black holes created by the projection are not affected by the normal map.</a:t>
            </a:r>
          </a:p>
          <a:p>
            <a:pPr rtl="0"/>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39</a:t>
            </a:fld>
            <a:endParaRPr lang="en-US"/>
          </a:p>
        </p:txBody>
      </p:sp>
    </p:spTree>
    <p:extLst>
      <p:ext uri="{BB962C8B-B14F-4D97-AF65-F5344CB8AC3E}">
        <p14:creationId xmlns:p14="http://schemas.microsoft.com/office/powerpoint/2010/main" val="92631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In SIGGRAPH 2017, there was an announcement that caught my attention. It was</a:t>
            </a:r>
            <a:r>
              <a:rPr lang="en-US" sz="1200" b="0" i="0" u="none" strike="noStrike" kern="1200" baseline="0" dirty="0" smtClean="0">
                <a:solidFill>
                  <a:schemeClr val="tx1"/>
                </a:solidFill>
                <a:effectLst/>
                <a:latin typeface="+mn-lt"/>
                <a:ea typeface="+mn-ea"/>
                <a:cs typeface="+mn-cs"/>
              </a:rPr>
              <a:t> called pixel-projected screen space reflections.</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And, unlike traditional approaches using ray marching, it was about using ray tracing for screen space reflections.</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After I scheme the idea, (click) I wanted to know about the trials and errors when</a:t>
            </a:r>
            <a:r>
              <a:rPr lang="en-US" sz="1200" b="0" i="0" u="none" strike="noStrike" kern="1200" baseline="0" dirty="0" smtClean="0">
                <a:solidFill>
                  <a:schemeClr val="tx1"/>
                </a:solidFill>
                <a:effectLst/>
                <a:latin typeface="+mn-lt"/>
                <a:ea typeface="+mn-ea"/>
                <a:cs typeface="+mn-cs"/>
              </a:rPr>
              <a:t> I</a:t>
            </a:r>
            <a:r>
              <a:rPr lang="en-US" sz="1200" b="0" i="0" u="none" strike="noStrike" kern="1200" dirty="0" smtClean="0">
                <a:solidFill>
                  <a:schemeClr val="tx1"/>
                </a:solidFill>
                <a:effectLst/>
                <a:latin typeface="+mn-lt"/>
                <a:ea typeface="+mn-ea"/>
                <a:cs typeface="+mn-cs"/>
              </a:rPr>
              <a:t> implement it </a:t>
            </a:r>
            <a:r>
              <a:rPr lang="en-US" sz="1200" b="0" i="0" u="none" strike="noStrike" kern="1200" baseline="0" dirty="0" smtClean="0">
                <a:solidFill>
                  <a:schemeClr val="tx1"/>
                </a:solidFill>
                <a:effectLst/>
                <a:latin typeface="+mn-lt"/>
                <a:ea typeface="+mn-ea"/>
                <a:cs typeface="+mn-cs"/>
              </a:rPr>
              <a:t>using</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Vulkan</a:t>
            </a:r>
            <a:r>
              <a:rPr lang="en-US" sz="1200" b="0" i="0" u="none" strike="noStrike" kern="1200" dirty="0" smtClean="0">
                <a:solidFill>
                  <a:schemeClr val="tx1"/>
                </a:solidFill>
                <a:effectLst/>
                <a:latin typeface="+mn-lt"/>
                <a:ea typeface="+mn-ea"/>
                <a:cs typeface="+mn-cs"/>
              </a:rPr>
              <a:t> whit GLSL instead</a:t>
            </a:r>
            <a:r>
              <a:rPr lang="en-US" sz="1200" b="0" i="0" u="none" strike="noStrike" kern="1200" baseline="0" dirty="0" smtClean="0">
                <a:solidFill>
                  <a:schemeClr val="tx1"/>
                </a:solidFill>
                <a:effectLst/>
                <a:latin typeface="+mn-lt"/>
                <a:ea typeface="+mn-ea"/>
                <a:cs typeface="+mn-cs"/>
              </a:rPr>
              <a:t> of using D</a:t>
            </a:r>
            <a:r>
              <a:rPr lang="en-US" sz="1200" b="0" i="0" u="none" strike="noStrike" kern="1200" dirty="0" smtClean="0">
                <a:solidFill>
                  <a:schemeClr val="tx1"/>
                </a:solidFill>
                <a:effectLst/>
                <a:latin typeface="+mn-lt"/>
                <a:ea typeface="+mn-ea"/>
                <a:cs typeface="+mn-cs"/>
              </a:rPr>
              <a:t>irectX with HLSL as the original paper.</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And, I also wanted to find out if there was any way to improve it.</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a:t>
            </a:fld>
            <a:endParaRPr lang="en-US"/>
          </a:p>
        </p:txBody>
      </p:sp>
    </p:spTree>
    <p:extLst>
      <p:ext uri="{BB962C8B-B14F-4D97-AF65-F5344CB8AC3E}">
        <p14:creationId xmlns:p14="http://schemas.microsoft.com/office/powerpoint/2010/main" val="10110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So far, we have only dealt with mirror reflections and could not present scattered reflections along surface roughness.</a:t>
            </a:r>
          </a:p>
          <a:p>
            <a:pPr rtl="0"/>
            <a:r>
              <a:rPr lang="en-US" sz="1200" b="0" i="0" u="none" strike="noStrike" kern="1200" dirty="0" smtClean="0">
                <a:solidFill>
                  <a:schemeClr val="tx1"/>
                </a:solidFill>
                <a:effectLst/>
                <a:latin typeface="+mn-lt"/>
                <a:ea typeface="+mn-ea"/>
                <a:cs typeface="+mn-cs"/>
              </a:rPr>
              <a:t>To improve this, I</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used a Monte Carlo method to approximate the result using samples with multiple random seed values.</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First, generate random seed Xi, which is consists of two values of which ranges are [0, 1], per sample.</a:t>
            </a:r>
          </a:p>
          <a:p>
            <a:pPr rtl="0"/>
            <a:r>
              <a:rPr lang="en-US" sz="1200" b="0" i="0" u="none" strike="noStrike" kern="1200" dirty="0" smtClean="0">
                <a:solidFill>
                  <a:schemeClr val="tx1"/>
                </a:solidFill>
                <a:effectLst/>
                <a:latin typeface="+mn-lt"/>
                <a:ea typeface="+mn-ea"/>
                <a:cs typeface="+mn-cs"/>
              </a:rPr>
              <a:t>(click) Then, do importance sampling (with the seed Xi) according to the lighting model we are currently using to obtain the reflection vector.</a:t>
            </a:r>
          </a:p>
          <a:p>
            <a:pPr rtl="0"/>
            <a:r>
              <a:rPr lang="en-US" sz="1200" b="0" i="0" u="none" strike="noStrike" kern="1200" dirty="0" smtClean="0">
                <a:solidFill>
                  <a:schemeClr val="tx1"/>
                </a:solidFill>
                <a:effectLst/>
                <a:latin typeface="+mn-lt"/>
                <a:ea typeface="+mn-ea"/>
                <a:cs typeface="+mn-cs"/>
              </a:rPr>
              <a:t>If the reflection vectors are valid, as what we did to apply Normal map, (click)  scale the reflection vectors and fetch the values from where each reflection vectors indicate and average them.</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40</a:t>
            </a:fld>
            <a:endParaRPr lang="en-US"/>
          </a:p>
        </p:txBody>
      </p:sp>
    </p:spTree>
    <p:extLst>
      <p:ext uri="{BB962C8B-B14F-4D97-AF65-F5344CB8AC3E}">
        <p14:creationId xmlns:p14="http://schemas.microsoft.com/office/powerpoint/2010/main" val="919578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this is the result with Roughness 0.5.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0" i="0" kern="1200" dirty="0" smtClean="0">
                <a:solidFill>
                  <a:schemeClr val="tx1"/>
                </a:solidFill>
                <a:effectLst/>
                <a:latin typeface="+mn-lt"/>
                <a:ea typeface="+mn-ea"/>
                <a:cs typeface="+mn-cs"/>
              </a:rPr>
              <a:t>So far, we have discussed the original idea and how to improve it.</a:t>
            </a:r>
            <a:endParaRPr lang="en-US" dirty="0" smtClean="0"/>
          </a:p>
          <a:p>
            <a:pPr rtl="0"/>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41</a:t>
            </a:fld>
            <a:endParaRPr lang="en-US"/>
          </a:p>
        </p:txBody>
      </p:sp>
    </p:spTree>
    <p:extLst>
      <p:ext uri="{BB962C8B-B14F-4D97-AF65-F5344CB8AC3E}">
        <p14:creationId xmlns:p14="http://schemas.microsoft.com/office/powerpoint/2010/main" val="3735482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smtClean="0">
                <a:solidFill>
                  <a:schemeClr val="tx1"/>
                </a:solidFill>
                <a:effectLst/>
                <a:latin typeface="+mn-lt"/>
                <a:ea typeface="+mn-ea"/>
                <a:cs typeface="+mn-cs"/>
              </a:rPr>
              <a:t>Now let's move on to comparing performance and quality.</a:t>
            </a:r>
            <a:endParaRPr lang="en-US" sz="1200" b="0" i="0" u="none" strike="noStrike" kern="1200" dirty="0" smtClean="0">
              <a:solidFill>
                <a:schemeClr val="tx1"/>
              </a:solidFill>
              <a:effectLst/>
              <a:latin typeface="+mn-lt"/>
              <a:ea typeface="+mn-ea"/>
              <a:cs typeface="+mn-cs"/>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I implemented this approach with</a:t>
            </a:r>
            <a:r>
              <a:rPr lang="en-US" sz="1200" b="0" i="0" u="none" strike="noStrike" kern="1200" baseline="0" dirty="0" smtClean="0">
                <a:solidFill>
                  <a:schemeClr val="tx1"/>
                </a:solidFill>
                <a:effectLst/>
                <a:latin typeface="+mn-lt"/>
                <a:ea typeface="+mn-ea"/>
                <a:cs typeface="+mn-cs"/>
              </a:rPr>
              <a:t> this specification and</a:t>
            </a:r>
            <a:r>
              <a:rPr lang="en-US" sz="1200" b="0" i="0" u="none" strike="noStrike" kern="1200" dirty="0" smtClean="0">
                <a:solidFill>
                  <a:schemeClr val="tx1"/>
                </a:solidFill>
                <a:effectLst/>
                <a:latin typeface="+mn-lt"/>
                <a:ea typeface="+mn-ea"/>
                <a:cs typeface="+mn-cs"/>
              </a:rPr>
              <a:t> tested the approach on a complex scene which uses </a:t>
            </a:r>
            <a:r>
              <a:rPr lang="en-US" sz="1200" b="0" i="0" u="none" strike="noStrike" kern="1200" dirty="0" err="1" smtClean="0">
                <a:solidFill>
                  <a:schemeClr val="tx1"/>
                </a:solidFill>
                <a:effectLst/>
                <a:latin typeface="+mn-lt"/>
                <a:ea typeface="+mn-ea"/>
                <a:cs typeface="+mn-cs"/>
              </a:rPr>
              <a:t>Crytek’s</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Sponza</a:t>
            </a:r>
            <a:r>
              <a:rPr lang="en-US" sz="1200" b="0" i="0" u="none" strike="noStrike" kern="1200" dirty="0" smtClean="0">
                <a:solidFill>
                  <a:schemeClr val="tx1"/>
                </a:solidFill>
                <a:effectLst/>
                <a:latin typeface="+mn-lt"/>
                <a:ea typeface="+mn-ea"/>
                <a:cs typeface="+mn-cs"/>
              </a:rPr>
              <a:t> and a Lion modeling.</a:t>
            </a:r>
          </a:p>
          <a:p>
            <a:pPr rtl="0"/>
            <a:r>
              <a:rPr lang="en-US" sz="1200" b="0" i="0" u="none" strike="noStrike" kern="1200" dirty="0" smtClean="0">
                <a:solidFill>
                  <a:schemeClr val="tx1"/>
                </a:solidFill>
                <a:effectLst/>
                <a:latin typeface="+mn-lt"/>
                <a:ea typeface="+mn-ea"/>
                <a:cs typeface="+mn-cs"/>
              </a:rPr>
              <a:t>Every case is tested in full HD resolution.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42</a:t>
            </a:fld>
            <a:endParaRPr lang="en-US"/>
          </a:p>
        </p:txBody>
      </p:sp>
    </p:spTree>
    <p:extLst>
      <p:ext uri="{BB962C8B-B14F-4D97-AF65-F5344CB8AC3E}">
        <p14:creationId xmlns:p14="http://schemas.microsoft.com/office/powerpoint/2010/main" val="4231116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First</a:t>
            </a:r>
            <a:r>
              <a:rPr lang="en-US" baseline="0" dirty="0" smtClean="0"/>
              <a:t> is performance of each stage.</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a:t>
            </a:r>
            <a:r>
              <a:rPr lang="en-US" baseline="0" dirty="0" smtClean="0"/>
              <a:t> you see, Reflection Pass takes 3times more performance than Projection Pass. And holes patching takes half of whole Reflection Pass’ performance.</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43</a:t>
            </a:fld>
            <a:endParaRPr lang="en-US"/>
          </a:p>
        </p:txBody>
      </p:sp>
    </p:spTree>
    <p:extLst>
      <p:ext uri="{BB962C8B-B14F-4D97-AF65-F5344CB8AC3E}">
        <p14:creationId xmlns:p14="http://schemas.microsoft.com/office/powerpoint/2010/main" val="1484060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the comparison</a:t>
            </a:r>
            <a:r>
              <a:rPr lang="en-US" sz="1200" kern="1200" baseline="0" dirty="0" smtClean="0">
                <a:solidFill>
                  <a:schemeClr val="tx1"/>
                </a:solidFill>
                <a:effectLst/>
                <a:latin typeface="+mn-lt"/>
                <a:ea typeface="+mn-ea"/>
                <a:cs typeface="+mn-cs"/>
              </a:rPr>
              <a:t> with different number of reflectors.</a:t>
            </a:r>
          </a:p>
          <a:p>
            <a:r>
              <a:rPr lang="en-US" dirty="0" smtClean="0"/>
              <a:t>Obviously, as the number of reflectors increases, the cost seems to increase.</a:t>
            </a:r>
          </a:p>
          <a:p>
            <a:r>
              <a:rPr lang="en-US" dirty="0" smtClean="0"/>
              <a:t>But in fact, the additional cost of increasing the reflector is not much.</a:t>
            </a:r>
          </a:p>
          <a:p>
            <a:r>
              <a:rPr lang="en-US" sz="1200" kern="1200" dirty="0" smtClean="0">
                <a:solidFill>
                  <a:schemeClr val="tx1"/>
                </a:solidFill>
                <a:effectLst/>
                <a:latin typeface="+mn-lt"/>
                <a:ea typeface="+mn-ea"/>
                <a:cs typeface="+mn-cs"/>
              </a:rPr>
              <a:t>Rather,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 is more important the fact how large the reflectors fill the screen than the additional cost for increased number of the reflectors.</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44</a:t>
            </a:fld>
            <a:endParaRPr lang="en-US"/>
          </a:p>
        </p:txBody>
      </p:sp>
    </p:spTree>
    <p:extLst>
      <p:ext uri="{BB962C8B-B14F-4D97-AF65-F5344CB8AC3E}">
        <p14:creationId xmlns:p14="http://schemas.microsoft.com/office/powerpoint/2010/main" val="979201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is the comparison</a:t>
            </a:r>
            <a:r>
              <a:rPr lang="en-US" sz="1200" kern="1200" baseline="0" dirty="0" smtClean="0">
                <a:solidFill>
                  <a:schemeClr val="tx1"/>
                </a:solidFill>
                <a:effectLst/>
                <a:latin typeface="+mn-lt"/>
                <a:ea typeface="+mn-ea"/>
                <a:cs typeface="+mn-cs"/>
              </a:rPr>
              <a:t> between Brute force screen space reflections and our approach.</a:t>
            </a:r>
          </a:p>
        </p:txBody>
      </p:sp>
      <p:sp>
        <p:nvSpPr>
          <p:cNvPr id="4" name="Slide Number Placeholder 3"/>
          <p:cNvSpPr>
            <a:spLocks noGrp="1"/>
          </p:cNvSpPr>
          <p:nvPr>
            <p:ph type="sldNum" sz="quarter" idx="10"/>
          </p:nvPr>
        </p:nvSpPr>
        <p:spPr/>
        <p:txBody>
          <a:bodyPr/>
          <a:lstStyle/>
          <a:p>
            <a:fld id="{B14A37E5-2E6F-4D86-BEC4-1395812C1E8C}" type="slidenum">
              <a:rPr lang="en-US" smtClean="0"/>
              <a:t>45</a:t>
            </a:fld>
            <a:endParaRPr lang="en-US"/>
          </a:p>
        </p:txBody>
      </p:sp>
    </p:spTree>
    <p:extLst>
      <p:ext uri="{BB962C8B-B14F-4D97-AF65-F5344CB8AC3E}">
        <p14:creationId xmlns:p14="http://schemas.microsoft.com/office/powerpoint/2010/main" val="664970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Brute force SSR (High quality). Max iteration: 1024. Step size: 0.1. (17.387ms)</a:t>
            </a:r>
          </a:p>
          <a:p>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46</a:t>
            </a:fld>
            <a:endParaRPr lang="en-US"/>
          </a:p>
        </p:txBody>
      </p:sp>
    </p:spTree>
    <p:extLst>
      <p:ext uri="{BB962C8B-B14F-4D97-AF65-F5344CB8AC3E}">
        <p14:creationId xmlns:p14="http://schemas.microsoft.com/office/powerpoint/2010/main" val="3616611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Brute force SSR (Low quality). Max iteration: 128. Step size: 5.0. (1.071ms)</a:t>
            </a:r>
          </a:p>
          <a:p>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47</a:t>
            </a:fld>
            <a:endParaRPr lang="en-US"/>
          </a:p>
        </p:txBody>
      </p:sp>
    </p:spTree>
    <p:extLst>
      <p:ext uri="{BB962C8B-B14F-4D97-AF65-F5344CB8AC3E}">
        <p14:creationId xmlns:p14="http://schemas.microsoft.com/office/powerpoint/2010/main" val="241865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(0.779ms)</a:t>
            </a:r>
          </a:p>
          <a:p>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48</a:t>
            </a:fld>
            <a:endParaRPr lang="en-US"/>
          </a:p>
        </p:txBody>
      </p:sp>
    </p:spTree>
    <p:extLst>
      <p:ext uri="{BB962C8B-B14F-4D97-AF65-F5344CB8AC3E}">
        <p14:creationId xmlns:p14="http://schemas.microsoft.com/office/powerpoint/2010/main" val="3493642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terms of performance, pixel-projected reflections is also better than low quality brute force screen space reflections.</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49</a:t>
            </a:fld>
            <a:endParaRPr lang="en-US"/>
          </a:p>
        </p:txBody>
      </p:sp>
    </p:spTree>
    <p:extLst>
      <p:ext uri="{BB962C8B-B14F-4D97-AF65-F5344CB8AC3E}">
        <p14:creationId xmlns:p14="http://schemas.microsoft.com/office/powerpoint/2010/main" val="379603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result scene of my application. I used one reflector which covers whole floor for this.</a:t>
            </a:r>
          </a:p>
          <a:p>
            <a:r>
              <a:rPr lang="en-US" baseline="0" dirty="0" smtClean="0"/>
              <a:t>As you see, it just takes under 0.8 </a:t>
            </a:r>
            <a:r>
              <a:rPr lang="en-US" baseline="0" dirty="0" err="1" smtClean="0"/>
              <a:t>ms</a:t>
            </a:r>
            <a:r>
              <a:rPr lang="en-US" baseline="0" dirty="0" smtClean="0"/>
              <a:t> on full </a:t>
            </a:r>
            <a:r>
              <a:rPr lang="en-US" baseline="0" dirty="0" err="1" smtClean="0"/>
              <a:t>hd</a:t>
            </a:r>
            <a:r>
              <a:rPr lang="en-US" baseline="0" dirty="0" smtClean="0"/>
              <a:t> resolution. </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5</a:t>
            </a:fld>
            <a:endParaRPr lang="en-US"/>
          </a:p>
        </p:txBody>
      </p:sp>
    </p:spTree>
    <p:extLst>
      <p:ext uri="{BB962C8B-B14F-4D97-AF65-F5344CB8AC3E}">
        <p14:creationId xmlns:p14="http://schemas.microsoft.com/office/powerpoint/2010/main" val="17025042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is the comparison</a:t>
            </a:r>
            <a:r>
              <a:rPr lang="en-US" sz="1200" kern="1200" baseline="0" dirty="0" smtClean="0">
                <a:solidFill>
                  <a:schemeClr val="tx1"/>
                </a:solidFill>
                <a:effectLst/>
                <a:latin typeface="+mn-lt"/>
                <a:ea typeface="+mn-ea"/>
                <a:cs typeface="+mn-cs"/>
              </a:rPr>
              <a:t> between the results with or without normal 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50</a:t>
            </a:fld>
            <a:endParaRPr lang="en-US"/>
          </a:p>
        </p:txBody>
      </p:sp>
    </p:spTree>
    <p:extLst>
      <p:ext uri="{BB962C8B-B14F-4D97-AF65-F5344CB8AC3E}">
        <p14:creationId xmlns:p14="http://schemas.microsoft.com/office/powerpoint/2010/main" val="2906007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Brute force SSR (High quality). Max iteration: 1024. Step size: 0.1. Using depth linear interpolation. Using normal map. (31.071ms)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51</a:t>
            </a:fld>
            <a:endParaRPr lang="en-US"/>
          </a:p>
        </p:txBody>
      </p:sp>
    </p:spTree>
    <p:extLst>
      <p:ext uri="{BB962C8B-B14F-4D97-AF65-F5344CB8AC3E}">
        <p14:creationId xmlns:p14="http://schemas.microsoft.com/office/powerpoint/2010/main" val="47357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Brute force SSR (Low quality). Max iteration: 128. Step size: 5.0. Using depth linear interpolation. (1.941ms)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52</a:t>
            </a:fld>
            <a:endParaRPr lang="en-US"/>
          </a:p>
        </p:txBody>
      </p:sp>
    </p:spTree>
    <p:extLst>
      <p:ext uri="{BB962C8B-B14F-4D97-AF65-F5344CB8AC3E}">
        <p14:creationId xmlns:p14="http://schemas.microsoft.com/office/powerpoint/2010/main" val="2746105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Using normal map. (1.306ms)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53</a:t>
            </a:fld>
            <a:endParaRPr lang="en-US"/>
          </a:p>
        </p:txBody>
      </p:sp>
    </p:spTree>
    <p:extLst>
      <p:ext uri="{BB962C8B-B14F-4D97-AF65-F5344CB8AC3E}">
        <p14:creationId xmlns:p14="http://schemas.microsoft.com/office/powerpoint/2010/main" val="804148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of increased </a:t>
            </a:r>
            <a:r>
              <a:rPr lang="en-US" baseline="0" dirty="0" smtClean="0"/>
              <a:t>performance is for calculation to convert tangent space normal to reflector’s world space normal and fetch the normal color from normal map.</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54</a:t>
            </a:fld>
            <a:endParaRPr lang="en-US"/>
          </a:p>
        </p:txBody>
      </p:sp>
    </p:spTree>
    <p:extLst>
      <p:ext uri="{BB962C8B-B14F-4D97-AF65-F5344CB8AC3E}">
        <p14:creationId xmlns:p14="http://schemas.microsoft.com/office/powerpoint/2010/main" val="2843134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is the comparison</a:t>
            </a:r>
            <a:r>
              <a:rPr lang="en-US" sz="1200" kern="1200" baseline="0" dirty="0" smtClean="0">
                <a:solidFill>
                  <a:schemeClr val="tx1"/>
                </a:solidFill>
                <a:effectLst/>
                <a:latin typeface="+mn-lt"/>
                <a:ea typeface="+mn-ea"/>
                <a:cs typeface="+mn-cs"/>
              </a:rPr>
              <a:t> between the results with different roughness.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55</a:t>
            </a:fld>
            <a:endParaRPr lang="en-US"/>
          </a:p>
        </p:txBody>
      </p:sp>
    </p:spTree>
    <p:extLst>
      <p:ext uri="{BB962C8B-B14F-4D97-AF65-F5344CB8AC3E}">
        <p14:creationId xmlns:p14="http://schemas.microsoft.com/office/powerpoint/2010/main" val="21437760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0.2.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56</a:t>
            </a:fld>
            <a:endParaRPr lang="en-US"/>
          </a:p>
        </p:txBody>
      </p:sp>
    </p:spTree>
    <p:extLst>
      <p:ext uri="{BB962C8B-B14F-4D97-AF65-F5344CB8AC3E}">
        <p14:creationId xmlns:p14="http://schemas.microsoft.com/office/powerpoint/2010/main" val="2015076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0.2.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57</a:t>
            </a:fld>
            <a:endParaRPr lang="en-US"/>
          </a:p>
        </p:txBody>
      </p:sp>
    </p:spTree>
    <p:extLst>
      <p:ext uri="{BB962C8B-B14F-4D97-AF65-F5344CB8AC3E}">
        <p14:creationId xmlns:p14="http://schemas.microsoft.com/office/powerpoint/2010/main" val="37124733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0.2.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58</a:t>
            </a:fld>
            <a:endParaRPr lang="en-US"/>
          </a:p>
        </p:txBody>
      </p:sp>
    </p:spTree>
    <p:extLst>
      <p:ext uri="{BB962C8B-B14F-4D97-AF65-F5344CB8AC3E}">
        <p14:creationId xmlns:p14="http://schemas.microsoft.com/office/powerpoint/2010/main" val="40642402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0.2.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59</a:t>
            </a:fld>
            <a:endParaRPr lang="en-US"/>
          </a:p>
        </p:txBody>
      </p:sp>
    </p:spTree>
    <p:extLst>
      <p:ext uri="{BB962C8B-B14F-4D97-AF65-F5344CB8AC3E}">
        <p14:creationId xmlns:p14="http://schemas.microsoft.com/office/powerpoint/2010/main" val="67587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Before going</a:t>
            </a:r>
            <a:r>
              <a:rPr lang="en-US" baseline="0" dirty="0" smtClean="0"/>
              <a:t> into the main approach</a:t>
            </a:r>
            <a:r>
              <a:rPr lang="en-US" dirty="0" smtClean="0"/>
              <a:t>, I’m going to describe previous works ray marching, which is the basic algorithm of screen space reflection, ray tracing, which is the original technique of ray marching, and then explain what screen space reflection methods have been studied, so far.</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6</a:t>
            </a:fld>
            <a:endParaRPr lang="en-US"/>
          </a:p>
        </p:txBody>
      </p:sp>
    </p:spTree>
    <p:extLst>
      <p:ext uri="{BB962C8B-B14F-4D97-AF65-F5344CB8AC3E}">
        <p14:creationId xmlns:p14="http://schemas.microsoft.com/office/powerpoint/2010/main" val="3673051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0.5.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60</a:t>
            </a:fld>
            <a:endParaRPr lang="en-US"/>
          </a:p>
        </p:txBody>
      </p:sp>
    </p:spTree>
    <p:extLst>
      <p:ext uri="{BB962C8B-B14F-4D97-AF65-F5344CB8AC3E}">
        <p14:creationId xmlns:p14="http://schemas.microsoft.com/office/powerpoint/2010/main" val="1676271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1.0. GGX Importance sampling. Using 4 samples. (0.802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you see, In certain degree of roughness, it looks reasonable.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as the roughness increases, the probability of fetching the color information of the irrelevant places also increases, which causes color bleeding artifacts.</a:t>
            </a:r>
            <a:endParaRPr lang="en-US" sz="120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61</a:t>
            </a:fld>
            <a:endParaRPr lang="en-US"/>
          </a:p>
        </p:txBody>
      </p:sp>
    </p:spTree>
    <p:extLst>
      <p:ext uri="{BB962C8B-B14F-4D97-AF65-F5344CB8AC3E}">
        <p14:creationId xmlns:p14="http://schemas.microsoft.com/office/powerpoint/2010/main" val="52111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performance, </a:t>
            </a:r>
            <a:r>
              <a:rPr lang="en-US" sz="1200" kern="1200" dirty="0" smtClean="0">
                <a:solidFill>
                  <a:schemeClr val="tx1"/>
                </a:solidFill>
                <a:effectLst/>
                <a:latin typeface="+mn-lt"/>
                <a:ea typeface="+mn-ea"/>
                <a:cs typeface="+mn-cs"/>
              </a:rPr>
              <a:t>it also decreases as the roughness increases.</a:t>
            </a:r>
          </a:p>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a:t>
            </a:r>
            <a:r>
              <a:rPr lang="en-US" sz="1200" kern="1200" dirty="0" smtClean="0">
                <a:solidFill>
                  <a:schemeClr val="tx1"/>
                </a:solidFill>
                <a:effectLst/>
                <a:latin typeface="+mn-lt"/>
                <a:ea typeface="+mn-ea"/>
                <a:cs typeface="+mn-cs"/>
              </a:rPr>
              <a:t>because,</a:t>
            </a:r>
            <a:r>
              <a:rPr lang="en-US" sz="1200" kern="1200" baseline="0" dirty="0" smtClean="0">
                <a:solidFill>
                  <a:schemeClr val="tx1"/>
                </a:solidFill>
                <a:effectLst/>
                <a:latin typeface="+mn-lt"/>
                <a:ea typeface="+mn-ea"/>
                <a:cs typeface="+mn-cs"/>
              </a:rPr>
              <a:t> as mentioned earlier, </a:t>
            </a:r>
            <a:r>
              <a:rPr lang="en-US" sz="1200" kern="1200" dirty="0" smtClean="0">
                <a:solidFill>
                  <a:schemeClr val="tx1"/>
                </a:solidFill>
                <a:effectLst/>
                <a:latin typeface="+mn-lt"/>
                <a:ea typeface="+mn-ea"/>
                <a:cs typeface="+mn-cs"/>
              </a:rPr>
              <a:t>the probability of fetching pixels farther away from the current pixel increases, which causes less memory-coherent.</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62</a:t>
            </a:fld>
            <a:endParaRPr lang="en-US"/>
          </a:p>
        </p:txBody>
      </p:sp>
    </p:spTree>
    <p:extLst>
      <p:ext uri="{BB962C8B-B14F-4D97-AF65-F5344CB8AC3E}">
        <p14:creationId xmlns:p14="http://schemas.microsoft.com/office/powerpoint/2010/main" val="27944124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is the comparison</a:t>
            </a:r>
            <a:r>
              <a:rPr lang="en-US" sz="1200" kern="1200" baseline="0" dirty="0" smtClean="0">
                <a:solidFill>
                  <a:schemeClr val="tx1"/>
                </a:solidFill>
                <a:effectLst/>
                <a:latin typeface="+mn-lt"/>
                <a:ea typeface="+mn-ea"/>
                <a:cs typeface="+mn-cs"/>
              </a:rPr>
              <a:t> between the results with different number of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63</a:t>
            </a:fld>
            <a:endParaRPr lang="en-US"/>
          </a:p>
        </p:txBody>
      </p:sp>
    </p:spTree>
    <p:extLst>
      <p:ext uri="{BB962C8B-B14F-4D97-AF65-F5344CB8AC3E}">
        <p14:creationId xmlns:p14="http://schemas.microsoft.com/office/powerpoint/2010/main" val="4066200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0.5. GGX Importance sampling. Using 1 samples.  (1.498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64</a:t>
            </a:fld>
            <a:endParaRPr lang="en-US"/>
          </a:p>
        </p:txBody>
      </p:sp>
    </p:spTree>
    <p:extLst>
      <p:ext uri="{BB962C8B-B14F-4D97-AF65-F5344CB8AC3E}">
        <p14:creationId xmlns:p14="http://schemas.microsoft.com/office/powerpoint/2010/main" val="25384186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0.5. GGX Importance sampling. Using 4 samples.  (1.678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65</a:t>
            </a:fld>
            <a:endParaRPr lang="en-US"/>
          </a:p>
        </p:txBody>
      </p:sp>
    </p:spTree>
    <p:extLst>
      <p:ext uri="{BB962C8B-B14F-4D97-AF65-F5344CB8AC3E}">
        <p14:creationId xmlns:p14="http://schemas.microsoft.com/office/powerpoint/2010/main" val="12613587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Pixel-projected SSR. Roughness: 0.5. GGX Importance sampling. Using 8 samples.  (1.764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66</a:t>
            </a:fld>
            <a:endParaRPr lang="en-US"/>
          </a:p>
        </p:txBody>
      </p:sp>
    </p:spTree>
    <p:extLst>
      <p:ext uri="{BB962C8B-B14F-4D97-AF65-F5344CB8AC3E}">
        <p14:creationId xmlns:p14="http://schemas.microsoft.com/office/powerpoint/2010/main" val="1000473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Pixel-projected SSR. Roughness: 0.5. GGX Importance sampling. Using 16 samples.  (2.231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67</a:t>
            </a:fld>
            <a:endParaRPr lang="en-US"/>
          </a:p>
        </p:txBody>
      </p:sp>
    </p:spTree>
    <p:extLst>
      <p:ext uri="{BB962C8B-B14F-4D97-AF65-F5344CB8AC3E}">
        <p14:creationId xmlns:p14="http://schemas.microsoft.com/office/powerpoint/2010/main" val="4815947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expected, the higher the number of samples makes the lower performance.</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68</a:t>
            </a:fld>
            <a:endParaRPr lang="en-US"/>
          </a:p>
        </p:txBody>
      </p:sp>
    </p:spTree>
    <p:extLst>
      <p:ext uri="{BB962C8B-B14F-4D97-AF65-F5344CB8AC3E}">
        <p14:creationId xmlns:p14="http://schemas.microsoft.com/office/powerpoint/2010/main" val="3472241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here is the </a:t>
            </a:r>
            <a:r>
              <a:rPr lang="en-US" dirty="0" smtClean="0"/>
              <a:t>limitations of </a:t>
            </a:r>
            <a:r>
              <a:rPr lang="en-US" sz="1200" b="0" i="0" kern="1200" dirty="0" smtClean="0">
                <a:solidFill>
                  <a:schemeClr val="tx1"/>
                </a:solidFill>
                <a:effectLst/>
                <a:latin typeface="+mn-lt"/>
                <a:ea typeface="+mn-ea"/>
                <a:cs typeface="+mn-cs"/>
              </a:rPr>
              <a:t>this approach.</a:t>
            </a:r>
            <a:r>
              <a:rPr lang="en-US" sz="1200" b="0" i="0" u="none" strike="noStrike" kern="1200" dirty="0" smtClean="0">
                <a:solidFill>
                  <a:schemeClr val="tx1"/>
                </a:solidFill>
                <a:effectLst/>
                <a:latin typeface="+mn-lt"/>
                <a:ea typeface="+mn-ea"/>
                <a:cs typeface="+mn-cs"/>
              </a:rPr>
              <a:t> One of the most representative limitations of screen space reflections is that geometries not drawn on the original scene image cannot be reflected. Our approach has same limitation. </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69</a:t>
            </a:fld>
            <a:endParaRPr lang="en-US"/>
          </a:p>
        </p:txBody>
      </p:sp>
    </p:spTree>
    <p:extLst>
      <p:ext uri="{BB962C8B-B14F-4D97-AF65-F5344CB8AC3E}">
        <p14:creationId xmlns:p14="http://schemas.microsoft.com/office/powerpoint/2010/main" val="412376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Ray tracing is a rendering technique that traces the ray's path from the pixels in the imaginary screen space image plane to produce the result image. This technique is mainly used to generate a high degree of visual realism, but it also requires a high cost. </a:t>
            </a:r>
            <a:r>
              <a:rPr lang="en-US" dirty="0" smtClean="0"/>
              <a:t/>
            </a:r>
            <a:br>
              <a:rPr lang="en-US" dirty="0" smtClean="0"/>
            </a:br>
            <a:r>
              <a:rPr lang="en-US" sz="1200" b="0" i="0" u="none" strike="noStrike" kern="1200" dirty="0" smtClean="0">
                <a:solidFill>
                  <a:schemeClr val="tx1"/>
                </a:solidFill>
                <a:effectLst/>
                <a:latin typeface="+mn-lt"/>
                <a:ea typeface="+mn-ea"/>
                <a:cs typeface="+mn-cs"/>
              </a:rPr>
              <a:t>The first ray tracing algorithm used for rendering was presented by Arthur Appel in 1968.</a:t>
            </a:r>
          </a:p>
          <a:p>
            <a:pPr rtl="0"/>
            <a:r>
              <a:rPr lang="en-US" sz="1200" b="0" i="0" u="none" strike="noStrike" kern="1200" dirty="0" smtClean="0">
                <a:solidFill>
                  <a:schemeClr val="tx1"/>
                </a:solidFill>
                <a:effectLst/>
                <a:latin typeface="+mn-lt"/>
                <a:ea typeface="+mn-ea"/>
                <a:cs typeface="+mn-cs"/>
              </a:rPr>
              <a:t>The algorithm is, (click) If an object is found, a reflection vector (click) can be calculated using the surface normal vector at the intersection, which can then be traced to find reflected color. (click) This can continue for an arbitrary number of light bounces.</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7</a:t>
            </a:fld>
            <a:endParaRPr lang="en-US"/>
          </a:p>
        </p:txBody>
      </p:sp>
    </p:spTree>
    <p:extLst>
      <p:ext uri="{BB962C8B-B14F-4D97-AF65-F5344CB8AC3E}">
        <p14:creationId xmlns:p14="http://schemas.microsoft.com/office/powerpoint/2010/main" val="1854200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There are two cases which lead this phenomenon. (click) First case is that the geometry itself is in the screen space, but it is not drawn on the original scene image because it is occluded by other geometries.</a:t>
            </a:r>
            <a:r>
              <a:rPr lang="en-US" dirty="0" smtClean="0"/>
              <a:t/>
            </a:r>
            <a:br>
              <a:rPr lang="en-US" dirty="0" smtClean="0"/>
            </a:br>
            <a:r>
              <a:rPr lang="en-US" dirty="0" smtClean="0"/>
              <a:t>(click) </a:t>
            </a:r>
            <a:r>
              <a:rPr lang="en-US" sz="1200" b="0" i="0" u="none" strike="noStrike" kern="1200" dirty="0" smtClean="0">
                <a:solidFill>
                  <a:schemeClr val="tx1"/>
                </a:solidFill>
                <a:effectLst/>
                <a:latin typeface="+mn-lt"/>
                <a:ea typeface="+mn-ea"/>
                <a:cs typeface="+mn-cs"/>
              </a:rPr>
              <a:t>Second case is when the geometry is not in the bound of the original scene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the latter case, the fade effect is applied to minimize the artifact.</a:t>
            </a:r>
            <a:endParaRPr lang="en-US" b="0" dirty="0" smtClean="0">
              <a:effectLst/>
            </a:endParaRPr>
          </a:p>
        </p:txBody>
      </p:sp>
      <p:sp>
        <p:nvSpPr>
          <p:cNvPr id="4" name="Slide Number Placeholder 3"/>
          <p:cNvSpPr>
            <a:spLocks noGrp="1"/>
          </p:cNvSpPr>
          <p:nvPr>
            <p:ph type="sldNum" sz="quarter" idx="10"/>
          </p:nvPr>
        </p:nvSpPr>
        <p:spPr/>
        <p:txBody>
          <a:bodyPr/>
          <a:lstStyle/>
          <a:p>
            <a:fld id="{B14A37E5-2E6F-4D86-BEC4-1395812C1E8C}" type="slidenum">
              <a:rPr lang="en-US" smtClean="0"/>
              <a:t>70</a:t>
            </a:fld>
            <a:endParaRPr lang="en-US"/>
          </a:p>
        </p:txBody>
      </p:sp>
    </p:spTree>
    <p:extLst>
      <p:ext uri="{BB962C8B-B14F-4D97-AF65-F5344CB8AC3E}">
        <p14:creationId xmlns:p14="http://schemas.microsoft.com/office/powerpoint/2010/main" val="14070140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And, to account for the roughness of reflectors, this approach relies on approximations to get final colors from the original scene image.  </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As I mentioned, when the roughness increases, the probability of fetching the color information of the irrelevant places also increases, which causes color bleeding artifacts.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71</a:t>
            </a:fld>
            <a:endParaRPr lang="en-US"/>
          </a:p>
        </p:txBody>
      </p:sp>
    </p:spTree>
    <p:extLst>
      <p:ext uri="{BB962C8B-B14F-4D97-AF65-F5344CB8AC3E}">
        <p14:creationId xmlns:p14="http://schemas.microsoft.com/office/powerpoint/2010/main" val="629178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Here is the</a:t>
            </a:r>
            <a:r>
              <a:rPr lang="en-US" sz="1200" b="0" i="0" u="none" strike="noStrike" kern="1200" baseline="0" dirty="0" smtClean="0">
                <a:solidFill>
                  <a:schemeClr val="tx1"/>
                </a:solidFill>
                <a:effectLst/>
                <a:latin typeface="+mn-lt"/>
                <a:ea typeface="+mn-ea"/>
                <a:cs typeface="+mn-cs"/>
              </a:rPr>
              <a:t> conclusion.</a:t>
            </a:r>
          </a:p>
          <a:p>
            <a:pPr rtl="0"/>
            <a:r>
              <a:rPr lang="en-US" sz="1200" b="0" i="0" u="none" strike="noStrike" kern="1200" dirty="0" smtClean="0">
                <a:solidFill>
                  <a:schemeClr val="tx1"/>
                </a:solidFill>
                <a:effectLst/>
                <a:latin typeface="+mn-lt"/>
                <a:ea typeface="+mn-ea"/>
                <a:cs typeface="+mn-cs"/>
              </a:rPr>
              <a:t>In terms of visual quality, this approach are much better than low quality Brute force which have similar performance. The result is also better than those of the high quality Brute force we tested. So, in the case of mirror reflections, this approach is a superior method in terms of quality and performance.</a:t>
            </a: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And, When using a normal map, mirror reflection shows similar results. However, the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Brute force method’s missing data area is somewhat blurred by the variation of the direction of the rays from normal map. But, the missing data area of ​​Pixel-projected Screen Space Reflection does not change. So, it makes clear</a:t>
            </a:r>
            <a:r>
              <a:rPr lang="en-US" sz="1200" b="0" i="0" u="none" strike="noStrike" kern="1200" baseline="0" dirty="0" smtClean="0">
                <a:solidFill>
                  <a:schemeClr val="tx1"/>
                </a:solidFill>
                <a:effectLst/>
                <a:latin typeface="+mn-lt"/>
                <a:ea typeface="+mn-ea"/>
                <a:cs typeface="+mn-cs"/>
              </a:rPr>
              <a:t> black holes.</a:t>
            </a:r>
            <a:endParaRPr lang="en-US" sz="1200" b="0" i="0" u="none" strike="noStrike" kern="1200" dirty="0" smtClean="0">
              <a:solidFill>
                <a:schemeClr val="tx1"/>
              </a:solidFill>
              <a:effectLst/>
              <a:latin typeface="+mn-lt"/>
              <a:ea typeface="+mn-ea"/>
              <a:cs typeface="+mn-cs"/>
            </a:endParaRP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And, As the roughness of the reflector increases, the color of reflections also becomes blurred.</a:t>
            </a:r>
          </a:p>
          <a:p>
            <a:pPr rtl="0"/>
            <a:endParaRPr lang="en-US" b="0" dirty="0" smtClean="0">
              <a:effectLst/>
            </a:endParaRPr>
          </a:p>
          <a:p>
            <a:pPr rtl="0"/>
            <a:r>
              <a:rPr lang="en-US" sz="1200" b="0" i="0" u="none" strike="noStrike" kern="1200" dirty="0" smtClean="0">
                <a:solidFill>
                  <a:schemeClr val="tx1"/>
                </a:solidFill>
                <a:effectLst/>
                <a:latin typeface="+mn-lt"/>
                <a:ea typeface="+mn-ea"/>
                <a:cs typeface="+mn-cs"/>
              </a:rPr>
              <a:t>And when</a:t>
            </a:r>
            <a:r>
              <a:rPr lang="en-US" sz="1200" b="0" i="0" u="none" strike="noStrike" kern="1200" baseline="0" dirty="0" smtClean="0">
                <a:solidFill>
                  <a:schemeClr val="tx1"/>
                </a:solidFill>
                <a:effectLst/>
                <a:latin typeface="+mn-lt"/>
                <a:ea typeface="+mn-ea"/>
                <a:cs typeface="+mn-cs"/>
              </a:rPr>
              <a:t> we use</a:t>
            </a:r>
            <a:r>
              <a:rPr lang="en-US" sz="1200" b="0" i="0" u="none" strike="noStrike" kern="1200" dirty="0" smtClean="0">
                <a:solidFill>
                  <a:schemeClr val="tx1"/>
                </a:solidFill>
                <a:effectLst/>
                <a:latin typeface="+mn-lt"/>
                <a:ea typeface="+mn-ea"/>
                <a:cs typeface="+mn-cs"/>
              </a:rPr>
              <a:t> greater the number of importance samples, it is hard to notice any improvement after 8 samples.</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72</a:t>
            </a:fld>
            <a:endParaRPr lang="en-US"/>
          </a:p>
        </p:txBody>
      </p:sp>
    </p:spTree>
    <p:extLst>
      <p:ext uri="{BB962C8B-B14F-4D97-AF65-F5344CB8AC3E}">
        <p14:creationId xmlns:p14="http://schemas.microsoft.com/office/powerpoint/2010/main" val="23876909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In the future, if more efficient ray tracing solutions for complex geometry on GPU are devised, this approach could become a much more popular algorithm for screen space reflections.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Incidentally, Microsoft presented DirectX Raytracing, a next generation graphics API for ray tracing, in GDC 2018. With this, I expect the using of an efficient GPU ray tracing acceleration structure from DirectX Raytracing will enable ray traversal of complex geometry with much lower cost than before. In other words, Pixel-projected reflections using complex reflectors beyond simple planar reflectors are expected to be possible in real-time in the near future.</a:t>
            </a:r>
            <a:endParaRPr lang="en-US" b="0" dirty="0" smtClean="0">
              <a:effectLst/>
            </a:endParaRPr>
          </a:p>
          <a:p>
            <a:pPr rtl="0"/>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73</a:t>
            </a:fld>
            <a:endParaRPr lang="en-US"/>
          </a:p>
        </p:txBody>
      </p:sp>
    </p:spTree>
    <p:extLst>
      <p:ext uri="{BB962C8B-B14F-4D97-AF65-F5344CB8AC3E}">
        <p14:creationId xmlns:p14="http://schemas.microsoft.com/office/powerpoint/2010/main" val="20100564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That’s all. Thank</a:t>
            </a:r>
            <a:r>
              <a:rPr lang="en-US" baseline="0" dirty="0" smtClean="0"/>
              <a:t> you.</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74</a:t>
            </a:fld>
            <a:endParaRPr lang="en-US"/>
          </a:p>
        </p:txBody>
      </p:sp>
    </p:spTree>
    <p:extLst>
      <p:ext uri="{BB962C8B-B14F-4D97-AF65-F5344CB8AC3E}">
        <p14:creationId xmlns:p14="http://schemas.microsoft.com/office/powerpoint/2010/main" val="3500761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And, it is also possible to get shadow factor. To compute the shadow, at the point where the pixel in screen space, (click) shoot a ray, which is called shadow feeler, again to the light source and check for its visibility. This will result in a hard shadow, but using multiple samples will result in a soft shadow based on the averaged result.</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8</a:t>
            </a:fld>
            <a:endParaRPr lang="en-US"/>
          </a:p>
        </p:txBody>
      </p:sp>
    </p:spTree>
    <p:extLst>
      <p:ext uri="{BB962C8B-B14F-4D97-AF65-F5344CB8AC3E}">
        <p14:creationId xmlns:p14="http://schemas.microsoft.com/office/powerpoint/2010/main" val="269522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Ray marching is a technique similar to ray tracing. To find the surface point, many points along the ray must be tested. </a:t>
            </a:r>
          </a:p>
          <a:p>
            <a:r>
              <a:rPr lang="en-US" sz="1200" b="0" i="0" u="none" strike="noStrike" kern="1200" dirty="0" smtClean="0">
                <a:solidFill>
                  <a:schemeClr val="tx1"/>
                </a:solidFill>
                <a:effectLst/>
                <a:latin typeface="+mn-lt"/>
                <a:ea typeface="+mn-ea"/>
                <a:cs typeface="+mn-cs"/>
              </a:rPr>
              <a:t>First, from the reflective surface, (click) march along the reflected ray, and project each march point to screen space and compare its depth with depth buffer. If the depth is larger than depth buffer, we judge that the ray intersected the object represented at that part of the depth buffer.</a:t>
            </a:r>
          </a:p>
          <a:p>
            <a:r>
              <a:rPr lang="en-US" sz="1200" b="0" i="0" u="none" strike="noStrike" kern="1200" dirty="0" smtClean="0">
                <a:solidFill>
                  <a:schemeClr val="tx1"/>
                </a:solidFill>
                <a:effectLst/>
                <a:latin typeface="+mn-lt"/>
                <a:ea typeface="+mn-ea"/>
                <a:cs typeface="+mn-cs"/>
              </a:rPr>
              <a:t>Step size is the most important factor, and is difficult to calibrate: if the size is too small, finding the intersection is too slow, but if it is too large, it becomes possible to overshoot the true point of intersection on the surface. However, the reason why ray marching is useful for reflection is that ray tracing is too expensive in real-time scenes without adequate acceleration structures. For this reason, previous methods of screen space reflections have evolved based on ray marching.</a:t>
            </a:r>
            <a:endParaRPr lang="en-US" dirty="0"/>
          </a:p>
        </p:txBody>
      </p:sp>
      <p:sp>
        <p:nvSpPr>
          <p:cNvPr id="4" name="Slide Number Placeholder 3"/>
          <p:cNvSpPr>
            <a:spLocks noGrp="1"/>
          </p:cNvSpPr>
          <p:nvPr>
            <p:ph type="sldNum" sz="quarter" idx="10"/>
          </p:nvPr>
        </p:nvSpPr>
        <p:spPr/>
        <p:txBody>
          <a:bodyPr/>
          <a:lstStyle/>
          <a:p>
            <a:fld id="{B14A37E5-2E6F-4D86-BEC4-1395812C1E8C}" type="slidenum">
              <a:rPr lang="en-US" smtClean="0"/>
              <a:t>9</a:t>
            </a:fld>
            <a:endParaRPr lang="en-US"/>
          </a:p>
        </p:txBody>
      </p:sp>
    </p:spTree>
    <p:extLst>
      <p:ext uri="{BB962C8B-B14F-4D97-AF65-F5344CB8AC3E}">
        <p14:creationId xmlns:p14="http://schemas.microsoft.com/office/powerpoint/2010/main" val="2235185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481DF3-3676-4EB0-A625-43535D68D2C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22144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81DF3-3676-4EB0-A625-43535D68D2C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8462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81DF3-3676-4EB0-A625-43535D68D2C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218004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481DF3-3676-4EB0-A625-43535D68D2C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998657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481DF3-3676-4EB0-A625-43535D68D2C4}"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73317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481DF3-3676-4EB0-A625-43535D68D2C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424991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481DF3-3676-4EB0-A625-43535D68D2C4}" type="datetimeFigureOut">
              <a:rPr lang="en-US" smtClean="0"/>
              <a:t>4/26/2018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427119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481DF3-3676-4EB0-A625-43535D68D2C4}" type="datetimeFigureOut">
              <a:rPr lang="en-US" smtClean="0"/>
              <a:t>4/26/2018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329300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481DF3-3676-4EB0-A625-43535D68D2C4}" type="datetimeFigureOut">
              <a:rPr lang="en-US" smtClean="0"/>
              <a:t>4/26/2018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1131022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481DF3-3676-4EB0-A625-43535D68D2C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224035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481DF3-3676-4EB0-A625-43535D68D2C4}"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32DBDF-3310-44E9-8614-3DAB23B42168}" type="slidenum">
              <a:rPr lang="en-US" smtClean="0"/>
              <a:t>‹#›</a:t>
            </a:fld>
            <a:endParaRPr lang="en-US"/>
          </a:p>
        </p:txBody>
      </p:sp>
    </p:spTree>
    <p:extLst>
      <p:ext uri="{BB962C8B-B14F-4D97-AF65-F5344CB8AC3E}">
        <p14:creationId xmlns:p14="http://schemas.microsoft.com/office/powerpoint/2010/main" val="451708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81DF3-3676-4EB0-A625-43535D68D2C4}" type="datetimeFigureOut">
              <a:rPr lang="en-US" smtClean="0"/>
              <a:t>4/26/2018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32DBDF-3310-44E9-8614-3DAB23B42168}" type="slidenum">
              <a:rPr lang="en-US" smtClean="0"/>
              <a:t>‹#›</a:t>
            </a:fld>
            <a:endParaRPr lang="en-US"/>
          </a:p>
        </p:txBody>
      </p:sp>
    </p:spTree>
    <p:extLst>
      <p:ext uri="{BB962C8B-B14F-4D97-AF65-F5344CB8AC3E}">
        <p14:creationId xmlns:p14="http://schemas.microsoft.com/office/powerpoint/2010/main" val="2124401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Ray_tracing_(graphics)"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hyperlink" Target="https://vulkan-tutorial.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6702" y="1033155"/>
            <a:ext cx="10292576" cy="2387600"/>
          </a:xfrm>
        </p:spPr>
        <p:txBody>
          <a:bodyPr>
            <a:normAutofit/>
          </a:bodyPr>
          <a:lstStyle/>
          <a:p>
            <a:r>
              <a:rPr lang="en-US" sz="2800" dirty="0">
                <a:solidFill>
                  <a:schemeClr val="bg1"/>
                </a:solidFill>
                <a:latin typeface="Arial" panose="020B0604020202020204" pitchFamily="34" charset="0"/>
                <a:cs typeface="Arial" panose="020B0604020202020204" pitchFamily="34" charset="0"/>
              </a:rPr>
              <a:t>IMPLEMENTATION </a:t>
            </a:r>
            <a:r>
              <a:rPr lang="en-US" sz="2800" dirty="0" smtClean="0">
                <a:solidFill>
                  <a:schemeClr val="bg1"/>
                </a:solidFill>
                <a:latin typeface="Arial" panose="020B0604020202020204" pitchFamily="34" charset="0"/>
                <a:cs typeface="Arial" panose="020B0604020202020204" pitchFamily="34" charset="0"/>
              </a:rPr>
              <a:t>OF OPTIMIZED PIXEL-PROJECTED REFLECTIONS FOR </a:t>
            </a:r>
            <a:r>
              <a:rPr lang="en-US" sz="2800" dirty="0">
                <a:solidFill>
                  <a:schemeClr val="bg1"/>
                </a:solidFill>
                <a:latin typeface="Arial" panose="020B0604020202020204" pitchFamily="34" charset="0"/>
                <a:cs typeface="Arial" panose="020B0604020202020204" pitchFamily="34" charset="0"/>
              </a:rPr>
              <a:t>PLANAR </a:t>
            </a:r>
            <a:r>
              <a:rPr lang="en-US" sz="2800" dirty="0" smtClean="0">
                <a:solidFill>
                  <a:schemeClr val="bg1"/>
                </a:solidFill>
                <a:latin typeface="Arial" panose="020B0604020202020204" pitchFamily="34" charset="0"/>
                <a:cs typeface="Arial" panose="020B0604020202020204" pitchFamily="34" charset="0"/>
              </a:rPr>
              <a:t>REFLECTORS</a:t>
            </a:r>
            <a:br>
              <a:rPr lang="en-US" sz="2800" dirty="0" smtClean="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
            </a:r>
            <a:br>
              <a:rPr lang="en-US" sz="2400" dirty="0">
                <a:solidFill>
                  <a:schemeClr val="bg1"/>
                </a:solidFill>
                <a:latin typeface="Arial" panose="020B0604020202020204" pitchFamily="34" charset="0"/>
                <a:cs typeface="Arial" panose="020B0604020202020204" pitchFamily="34" charset="0"/>
              </a:rPr>
            </a:br>
            <a:endParaRPr lang="en-US" sz="2400" dirty="0">
              <a:solidFill>
                <a:schemeClr val="bg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3624149"/>
            <a:ext cx="9144000" cy="2085278"/>
          </a:xfrm>
        </p:spPr>
        <p:txBody>
          <a:bodyPr>
            <a:normAutofit/>
          </a:bodyPr>
          <a:lstStyle/>
          <a:p>
            <a:r>
              <a:rPr lang="en-US" sz="3000" dirty="0" smtClean="0">
                <a:solidFill>
                  <a:schemeClr val="bg1"/>
                </a:solidFill>
                <a:latin typeface="Arial" panose="020B0604020202020204" pitchFamily="34" charset="0"/>
                <a:cs typeface="Arial" panose="020B0604020202020204" pitchFamily="34" charset="0"/>
              </a:rPr>
              <a:t>Byumjin Kim</a:t>
            </a:r>
          </a:p>
          <a:p>
            <a:endParaRPr lang="en-US" sz="3200" dirty="0">
              <a:solidFill>
                <a:schemeClr val="bg1"/>
              </a:solidFill>
              <a:latin typeface="Arial" panose="020B0604020202020204" pitchFamily="34" charset="0"/>
              <a:cs typeface="Arial" panose="020B0604020202020204" pitchFamily="34" charset="0"/>
            </a:endParaRPr>
          </a:p>
          <a:p>
            <a:r>
              <a:rPr lang="en-US" sz="2000" dirty="0" smtClean="0">
                <a:solidFill>
                  <a:schemeClr val="bg1"/>
                </a:solidFill>
                <a:latin typeface="Arial" panose="020B0604020202020204" pitchFamily="34" charset="0"/>
                <a:cs typeface="Arial" panose="020B0604020202020204" pitchFamily="34" charset="0"/>
              </a:rPr>
              <a:t>Computer Graphics and Game Technology</a:t>
            </a:r>
          </a:p>
          <a:p>
            <a:r>
              <a:rPr lang="en-US" sz="2000" dirty="0" smtClean="0">
                <a:solidFill>
                  <a:schemeClr val="bg1"/>
                </a:solidFill>
                <a:latin typeface="Arial" panose="020B0604020202020204" pitchFamily="34" charset="0"/>
                <a:cs typeface="Arial" panose="020B0604020202020204" pitchFamily="34" charset="0"/>
              </a:rPr>
              <a:t>University of Pennsylvania</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9802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7827464"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800" dirty="0" smtClean="0">
                <a:solidFill>
                  <a:schemeClr val="bg1"/>
                </a:solidFill>
                <a:latin typeface="Arial" panose="020B0604020202020204" pitchFamily="34" charset="0"/>
                <a:cs typeface="Arial" panose="020B0604020202020204" pitchFamily="34" charset="0"/>
              </a:rPr>
              <a:t>Screen Space Reflections</a:t>
            </a:r>
            <a:endParaRPr lang="en-US" sz="2800" dirty="0">
              <a:solidFill>
                <a:schemeClr val="bg1"/>
              </a:solidFill>
              <a:latin typeface="Arial" panose="020B0604020202020204" pitchFamily="34" charset="0"/>
              <a:cs typeface="Arial" panose="020B0604020202020204" pitchFamily="34" charset="0"/>
            </a:endParaRPr>
          </a:p>
        </p:txBody>
      </p:sp>
      <p:sp>
        <p:nvSpPr>
          <p:cNvPr id="4" name="TextBox 3"/>
          <p:cNvSpPr txBox="1"/>
          <p:nvPr/>
        </p:nvSpPr>
        <p:spPr>
          <a:xfrm>
            <a:off x="1702991" y="1795348"/>
            <a:ext cx="9793915"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Brute Force Screen Space Reflections</a:t>
            </a:r>
          </a:p>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Hi-Z Screen Space Reflections</a:t>
            </a:r>
          </a:p>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Tile Classification</a:t>
            </a:r>
          </a:p>
        </p:txBody>
      </p:sp>
    </p:spTree>
    <p:extLst>
      <p:ext uri="{BB962C8B-B14F-4D97-AF65-F5344CB8AC3E}">
        <p14:creationId xmlns:p14="http://schemas.microsoft.com/office/powerpoint/2010/main" val="4074639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8927124"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400" dirty="0" smtClean="0">
                <a:solidFill>
                  <a:schemeClr val="bg1"/>
                </a:solidFill>
                <a:latin typeface="Arial" panose="020B0604020202020204" pitchFamily="34" charset="0"/>
                <a:cs typeface="Arial" panose="020B0604020202020204" pitchFamily="34" charset="0"/>
              </a:rPr>
              <a:t>Brute Force Screen Space Reflections</a:t>
            </a:r>
          </a:p>
        </p:txBody>
      </p:sp>
      <p:sp>
        <p:nvSpPr>
          <p:cNvPr id="5" name="Rectangle 4"/>
          <p:cNvSpPr/>
          <p:nvPr/>
        </p:nvSpPr>
        <p:spPr>
          <a:xfrm rot="4238735">
            <a:off x="5341457" y="4491156"/>
            <a:ext cx="905069" cy="143691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p:cNvGrpSpPr/>
          <p:nvPr/>
        </p:nvGrpSpPr>
        <p:grpSpPr>
          <a:xfrm rot="1417998" flipH="1" flipV="1">
            <a:off x="1871390" y="2291026"/>
            <a:ext cx="790429" cy="369828"/>
            <a:chOff x="7371183" y="2071397"/>
            <a:chExt cx="681132" cy="354563"/>
          </a:xfrm>
        </p:grpSpPr>
        <p:sp>
          <p:nvSpPr>
            <p:cNvPr id="7" name="Trapezoid 6"/>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ounded Rectangle 7"/>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cxnSp>
        <p:nvCxnSpPr>
          <p:cNvPr id="9" name="Straight Arrow Connector 8"/>
          <p:cNvCxnSpPr>
            <a:stCxn id="43" idx="7"/>
          </p:cNvCxnSpPr>
          <p:nvPr/>
        </p:nvCxnSpPr>
        <p:spPr>
          <a:xfrm flipV="1">
            <a:off x="5696813" y="3293458"/>
            <a:ext cx="2296348" cy="1381787"/>
          </a:xfrm>
          <a:prstGeom prst="straightConnector1">
            <a:avLst/>
          </a:prstGeom>
          <a:ln w="57150">
            <a:prstDash val="sysDot"/>
            <a:tailEnd type="triangle"/>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rot="5400000">
            <a:off x="8342314" y="818795"/>
            <a:ext cx="245354" cy="2046084"/>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2515865" y="1883609"/>
            <a:ext cx="1090840"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camera</a:t>
            </a:r>
            <a:endParaRPr 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12" name="Straight Arrow Connector 11"/>
          <p:cNvCxnSpPr>
            <a:stCxn id="7" idx="2"/>
            <a:endCxn id="43" idx="4"/>
          </p:cNvCxnSpPr>
          <p:nvPr/>
        </p:nvCxnSpPr>
        <p:spPr>
          <a:xfrm>
            <a:off x="2628673" y="2634374"/>
            <a:ext cx="3021956" cy="2152369"/>
          </a:xfrm>
          <a:prstGeom prst="straightConnector1">
            <a:avLst/>
          </a:prstGeom>
          <a:ln w="9525">
            <a:prstDash val="dash"/>
            <a:tailEnd type="triangle"/>
          </a:ln>
        </p:spPr>
        <p:style>
          <a:lnRef idx="3">
            <a:schemeClr val="accent2"/>
          </a:lnRef>
          <a:fillRef idx="0">
            <a:schemeClr val="accent2"/>
          </a:fillRef>
          <a:effectRef idx="2">
            <a:schemeClr val="accent2"/>
          </a:effectRef>
          <a:fontRef idx="minor">
            <a:schemeClr val="tx1"/>
          </a:fontRef>
        </p:style>
      </p:cxnSp>
      <p:cxnSp>
        <p:nvCxnSpPr>
          <p:cNvPr id="13" name="Curved Connector 12"/>
          <p:cNvCxnSpPr/>
          <p:nvPr/>
        </p:nvCxnSpPr>
        <p:spPr>
          <a:xfrm>
            <a:off x="6683840" y="2083664"/>
            <a:ext cx="696869" cy="383977"/>
          </a:xfrm>
          <a:prstGeom prst="curved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919516" y="4450439"/>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Oval 14"/>
          <p:cNvSpPr/>
          <p:nvPr/>
        </p:nvSpPr>
        <p:spPr>
          <a:xfrm>
            <a:off x="6265221" y="4240645"/>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Oval 15"/>
          <p:cNvSpPr/>
          <p:nvPr/>
        </p:nvSpPr>
        <p:spPr>
          <a:xfrm>
            <a:off x="6585164" y="4064280"/>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Oval 16"/>
          <p:cNvSpPr/>
          <p:nvPr/>
        </p:nvSpPr>
        <p:spPr>
          <a:xfrm>
            <a:off x="6914824" y="3864481"/>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7250081" y="3653671"/>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Oval 18"/>
          <p:cNvSpPr/>
          <p:nvPr/>
        </p:nvSpPr>
        <p:spPr>
          <a:xfrm>
            <a:off x="7541535" y="3494059"/>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 name="Group 3"/>
          <p:cNvGrpSpPr/>
          <p:nvPr/>
        </p:nvGrpSpPr>
        <p:grpSpPr>
          <a:xfrm>
            <a:off x="5523894" y="3039329"/>
            <a:ext cx="2357074" cy="789505"/>
            <a:chOff x="5523894" y="3039329"/>
            <a:chExt cx="2357074" cy="789505"/>
          </a:xfrm>
        </p:grpSpPr>
        <p:sp>
          <p:nvSpPr>
            <p:cNvPr id="20" name="Rectangle 19"/>
            <p:cNvSpPr/>
            <p:nvPr/>
          </p:nvSpPr>
          <p:spPr>
            <a:xfrm>
              <a:off x="5523894" y="3039329"/>
              <a:ext cx="1679286"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Tracing points</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21" name="Left Brace 20"/>
            <p:cNvSpPr/>
            <p:nvPr/>
          </p:nvSpPr>
          <p:spPr>
            <a:xfrm rot="3600000">
              <a:off x="6728129" y="2675995"/>
              <a:ext cx="171353" cy="2134325"/>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sp>
        <p:nvSpPr>
          <p:cNvPr id="24" name="Rectangle 23"/>
          <p:cNvSpPr/>
          <p:nvPr/>
        </p:nvSpPr>
        <p:spPr>
          <a:xfrm rot="5400000">
            <a:off x="8478114" y="1205430"/>
            <a:ext cx="245354" cy="1774480"/>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ectangle 24"/>
          <p:cNvSpPr/>
          <p:nvPr/>
        </p:nvSpPr>
        <p:spPr>
          <a:xfrm rot="5400000">
            <a:off x="8509802" y="1480547"/>
            <a:ext cx="245354" cy="171110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p:cNvSpPr/>
          <p:nvPr/>
        </p:nvSpPr>
        <p:spPr>
          <a:xfrm rot="5400000">
            <a:off x="8429657" y="1648829"/>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Rectangle 26"/>
          <p:cNvSpPr/>
          <p:nvPr/>
        </p:nvSpPr>
        <p:spPr>
          <a:xfrm rot="5400000">
            <a:off x="8342313" y="1803175"/>
            <a:ext cx="245354" cy="2046082"/>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p:cNvSpPr/>
          <p:nvPr/>
        </p:nvSpPr>
        <p:spPr>
          <a:xfrm rot="5400000">
            <a:off x="8429656" y="2134039"/>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Rectangle 28"/>
          <p:cNvSpPr/>
          <p:nvPr/>
        </p:nvSpPr>
        <p:spPr>
          <a:xfrm rot="5400000">
            <a:off x="8582229" y="2532129"/>
            <a:ext cx="245354" cy="1566249"/>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rot="5400000">
            <a:off x="8550541" y="2742132"/>
            <a:ext cx="245354" cy="1629622"/>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Rectangle 30"/>
          <p:cNvSpPr/>
          <p:nvPr/>
        </p:nvSpPr>
        <p:spPr>
          <a:xfrm rot="5400000">
            <a:off x="8429655" y="2864766"/>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p:cNvSpPr/>
          <p:nvPr/>
        </p:nvSpPr>
        <p:spPr>
          <a:xfrm rot="5400000">
            <a:off x="8478113" y="3157128"/>
            <a:ext cx="245354" cy="1774480"/>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rot="5400000">
            <a:off x="8383053" y="3312901"/>
            <a:ext cx="245354" cy="1964600"/>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Oval 33"/>
          <p:cNvSpPr/>
          <p:nvPr/>
        </p:nvSpPr>
        <p:spPr>
          <a:xfrm>
            <a:off x="7877062" y="3272497"/>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p:nvPr/>
        </p:nvSpPr>
        <p:spPr>
          <a:xfrm>
            <a:off x="5071826" y="1875542"/>
            <a:ext cx="1576431"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Depth buffer</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36" name="Rectangle 35"/>
          <p:cNvSpPr/>
          <p:nvPr/>
        </p:nvSpPr>
        <p:spPr>
          <a:xfrm>
            <a:off x="2099951" y="5372450"/>
            <a:ext cx="2641689"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Pixels in screen space</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37" name="Rectangle 36"/>
          <p:cNvSpPr/>
          <p:nvPr/>
        </p:nvSpPr>
        <p:spPr>
          <a:xfrm rot="5400000">
            <a:off x="7778655" y="2965871"/>
            <a:ext cx="259200" cy="3159547"/>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rot="5400000">
            <a:off x="7446652" y="2878380"/>
            <a:ext cx="245354" cy="3837401"/>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Rectangle 38"/>
          <p:cNvSpPr/>
          <p:nvPr/>
        </p:nvSpPr>
        <p:spPr>
          <a:xfrm rot="5400000">
            <a:off x="7198994" y="2874244"/>
            <a:ext cx="245354" cy="4332716"/>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Rectangle 39"/>
          <p:cNvSpPr/>
          <p:nvPr/>
        </p:nvSpPr>
        <p:spPr>
          <a:xfrm rot="5400000">
            <a:off x="7136963" y="3056114"/>
            <a:ext cx="245354" cy="4456783"/>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ectangle 40"/>
          <p:cNvSpPr/>
          <p:nvPr/>
        </p:nvSpPr>
        <p:spPr>
          <a:xfrm rot="5400000">
            <a:off x="7260422" y="3421265"/>
            <a:ext cx="245354" cy="4209860"/>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41"/>
          <p:cNvSpPr/>
          <p:nvPr/>
        </p:nvSpPr>
        <p:spPr>
          <a:xfrm rot="5400000">
            <a:off x="7292110" y="3696382"/>
            <a:ext cx="245354" cy="4146485"/>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4632416" y="4064280"/>
            <a:ext cx="1083527" cy="722463"/>
            <a:chOff x="4632416" y="4064280"/>
            <a:chExt cx="1083527" cy="722463"/>
          </a:xfrm>
        </p:grpSpPr>
        <p:cxnSp>
          <p:nvCxnSpPr>
            <p:cNvPr id="22" name="Straight Arrow Connector 21"/>
            <p:cNvCxnSpPr/>
            <p:nvPr/>
          </p:nvCxnSpPr>
          <p:spPr>
            <a:xfrm>
              <a:off x="4632416" y="4064280"/>
              <a:ext cx="1020744" cy="70922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3" name="Oval 42"/>
            <p:cNvSpPr/>
            <p:nvPr/>
          </p:nvSpPr>
          <p:spPr>
            <a:xfrm>
              <a:off x="5585315" y="4656115"/>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cxnSp>
        <p:nvCxnSpPr>
          <p:cNvPr id="44" name="Straight Connector 43"/>
          <p:cNvCxnSpPr/>
          <p:nvPr/>
        </p:nvCxnSpPr>
        <p:spPr>
          <a:xfrm>
            <a:off x="4632416" y="1628078"/>
            <a:ext cx="0" cy="426422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44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22" presetClass="entr" presetSubtype="8"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8405763"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400" dirty="0" smtClean="0">
                <a:solidFill>
                  <a:schemeClr val="bg1"/>
                </a:solidFill>
                <a:latin typeface="Arial" panose="020B0604020202020204" pitchFamily="34" charset="0"/>
                <a:cs typeface="Arial" panose="020B0604020202020204" pitchFamily="34" charset="0"/>
              </a:rPr>
              <a:t>Improved Brute Force SSR [Val14]</a:t>
            </a:r>
          </a:p>
        </p:txBody>
      </p:sp>
      <p:sp>
        <p:nvSpPr>
          <p:cNvPr id="3" name="Rectangle 2"/>
          <p:cNvSpPr/>
          <p:nvPr/>
        </p:nvSpPr>
        <p:spPr>
          <a:xfrm>
            <a:off x="1338146" y="2163336"/>
            <a:ext cx="4493942" cy="3166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1</a:t>
            </a:r>
            <a:endParaRPr lang="en-US" sz="4400" dirty="0"/>
          </a:p>
        </p:txBody>
      </p:sp>
      <p:sp>
        <p:nvSpPr>
          <p:cNvPr id="86" name="Rectangle 85"/>
          <p:cNvSpPr/>
          <p:nvPr/>
        </p:nvSpPr>
        <p:spPr>
          <a:xfrm>
            <a:off x="7861610" y="2966224"/>
            <a:ext cx="2286000" cy="1561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1/4</a:t>
            </a:r>
            <a:endParaRPr lang="en-US" sz="4000" dirty="0"/>
          </a:p>
        </p:txBody>
      </p:sp>
      <p:sp>
        <p:nvSpPr>
          <p:cNvPr id="89" name="Right Arrow 88"/>
          <p:cNvSpPr/>
          <p:nvPr/>
        </p:nvSpPr>
        <p:spPr>
          <a:xfrm>
            <a:off x="6177775" y="3551662"/>
            <a:ext cx="1338147" cy="390293"/>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364128" y="5597915"/>
            <a:ext cx="3359663" cy="830997"/>
          </a:xfrm>
          <a:prstGeom prst="rect">
            <a:avLst/>
          </a:prstGeom>
          <a:noFill/>
        </p:spPr>
        <p:txBody>
          <a:bodyPr wrap="square" rtlCol="0">
            <a:spAutoFit/>
          </a:bodyPr>
          <a:lstStyle/>
          <a:p>
            <a:pPr>
              <a:lnSpc>
                <a:spcPct val="150000"/>
              </a:lnSpc>
            </a:pPr>
            <a:r>
              <a:rPr lang="en-US" sz="3200" dirty="0" smtClean="0">
                <a:solidFill>
                  <a:schemeClr val="bg1"/>
                </a:solidFill>
                <a:latin typeface="Arial" panose="020B0604020202020204" pitchFamily="34" charset="0"/>
                <a:cs typeface="Arial" panose="020B0604020202020204" pitchFamily="34" charset="0"/>
              </a:rPr>
              <a:t>¼ </a:t>
            </a:r>
            <a:r>
              <a:rPr lang="en-US" sz="3200" dirty="0" err="1" smtClean="0">
                <a:solidFill>
                  <a:schemeClr val="bg1"/>
                </a:solidFill>
                <a:latin typeface="Arial" panose="020B0604020202020204" pitchFamily="34" charset="0"/>
                <a:cs typeface="Arial" panose="020B0604020202020204" pitchFamily="34" charset="0"/>
              </a:rPr>
              <a:t>Downsampling</a:t>
            </a:r>
            <a:endParaRPr lang="en-US" sz="3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7094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8405763"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400" dirty="0" smtClean="0">
                <a:solidFill>
                  <a:schemeClr val="bg1"/>
                </a:solidFill>
                <a:latin typeface="Arial" panose="020B0604020202020204" pitchFamily="34" charset="0"/>
                <a:cs typeface="Arial" panose="020B0604020202020204" pitchFamily="34" charset="0"/>
              </a:rPr>
              <a:t>Improved Brute Force SSR [Val14]</a:t>
            </a:r>
          </a:p>
        </p:txBody>
      </p:sp>
      <p:sp>
        <p:nvSpPr>
          <p:cNvPr id="45" name="Rectangle 44"/>
          <p:cNvSpPr/>
          <p:nvPr/>
        </p:nvSpPr>
        <p:spPr>
          <a:xfrm rot="3940590">
            <a:off x="5621643" y="4612907"/>
            <a:ext cx="905069" cy="143691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grpSp>
        <p:nvGrpSpPr>
          <p:cNvPr id="47" name="Group 46"/>
          <p:cNvGrpSpPr/>
          <p:nvPr/>
        </p:nvGrpSpPr>
        <p:grpSpPr>
          <a:xfrm rot="1417998" flipH="1" flipV="1">
            <a:off x="1871390" y="2291026"/>
            <a:ext cx="790429" cy="369828"/>
            <a:chOff x="7371183" y="2071397"/>
            <a:chExt cx="681132" cy="354563"/>
          </a:xfrm>
        </p:grpSpPr>
        <p:sp>
          <p:nvSpPr>
            <p:cNvPr id="48" name="Trapezoid 47"/>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 name="Rounded Rectangle 48"/>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sp>
        <p:nvSpPr>
          <p:cNvPr id="50" name="Rectangle 49"/>
          <p:cNvSpPr/>
          <p:nvPr/>
        </p:nvSpPr>
        <p:spPr>
          <a:xfrm rot="5400000">
            <a:off x="8478114" y="963739"/>
            <a:ext cx="245354" cy="1774484"/>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ectangle 50"/>
          <p:cNvSpPr/>
          <p:nvPr/>
        </p:nvSpPr>
        <p:spPr>
          <a:xfrm>
            <a:off x="2215447" y="1751324"/>
            <a:ext cx="1036859"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camera</a:t>
            </a:r>
            <a:endParaRPr 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52" name="Straight Arrow Connector 51"/>
          <p:cNvCxnSpPr>
            <a:stCxn id="48" idx="2"/>
          </p:cNvCxnSpPr>
          <p:nvPr/>
        </p:nvCxnSpPr>
        <p:spPr>
          <a:xfrm>
            <a:off x="2628673" y="2634374"/>
            <a:ext cx="3245096" cy="2267146"/>
          </a:xfrm>
          <a:prstGeom prst="straightConnector1">
            <a:avLst/>
          </a:prstGeom>
          <a:ln w="9525">
            <a:prstDash val="dash"/>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p:cNvCxnSpPr/>
          <p:nvPr/>
        </p:nvCxnSpPr>
        <p:spPr>
          <a:xfrm>
            <a:off x="3484463" y="3219067"/>
            <a:ext cx="2389306" cy="168245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54" name="Oval 53"/>
          <p:cNvSpPr/>
          <p:nvPr/>
        </p:nvSpPr>
        <p:spPr>
          <a:xfrm>
            <a:off x="5787062" y="4825162"/>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55" name="Rectangle 54"/>
          <p:cNvSpPr/>
          <p:nvPr/>
        </p:nvSpPr>
        <p:spPr>
          <a:xfrm rot="5400000">
            <a:off x="8232153" y="959468"/>
            <a:ext cx="245354" cy="2266403"/>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p:cNvSpPr/>
          <p:nvPr/>
        </p:nvSpPr>
        <p:spPr>
          <a:xfrm rot="5400000">
            <a:off x="8509802" y="1489691"/>
            <a:ext cx="245354" cy="171110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7" name="Rectangle 56"/>
          <p:cNvSpPr/>
          <p:nvPr/>
        </p:nvSpPr>
        <p:spPr>
          <a:xfrm rot="5400000">
            <a:off x="8429657" y="1657973"/>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8" name="Rectangle 57"/>
          <p:cNvSpPr/>
          <p:nvPr/>
        </p:nvSpPr>
        <p:spPr>
          <a:xfrm rot="5400000">
            <a:off x="8342313" y="1812319"/>
            <a:ext cx="245354" cy="2046082"/>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Rectangle 58"/>
          <p:cNvSpPr/>
          <p:nvPr/>
        </p:nvSpPr>
        <p:spPr>
          <a:xfrm rot="5400000">
            <a:off x="8429656" y="2143183"/>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0" name="Rectangle 59"/>
          <p:cNvSpPr/>
          <p:nvPr/>
        </p:nvSpPr>
        <p:spPr>
          <a:xfrm rot="5400000">
            <a:off x="8342312" y="2301356"/>
            <a:ext cx="245354" cy="2046083"/>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ectangle 60"/>
          <p:cNvSpPr/>
          <p:nvPr/>
        </p:nvSpPr>
        <p:spPr>
          <a:xfrm rot="5400000">
            <a:off x="8550541" y="2751276"/>
            <a:ext cx="245354" cy="1629622"/>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2" name="Rectangle 61"/>
          <p:cNvSpPr/>
          <p:nvPr/>
        </p:nvSpPr>
        <p:spPr>
          <a:xfrm rot="5400000">
            <a:off x="8429655" y="2873910"/>
            <a:ext cx="245354" cy="1871395"/>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p:cNvSpPr/>
          <p:nvPr/>
        </p:nvSpPr>
        <p:spPr>
          <a:xfrm rot="5400000">
            <a:off x="8478113" y="3166272"/>
            <a:ext cx="245354" cy="1774480"/>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ectangle 63"/>
          <p:cNvSpPr/>
          <p:nvPr/>
        </p:nvSpPr>
        <p:spPr>
          <a:xfrm rot="5400000">
            <a:off x="8383053" y="3312901"/>
            <a:ext cx="245354" cy="1964600"/>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Oval 64"/>
          <p:cNvSpPr/>
          <p:nvPr/>
        </p:nvSpPr>
        <p:spPr>
          <a:xfrm>
            <a:off x="7877614" y="1777102"/>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ectangle 65"/>
          <p:cNvSpPr/>
          <p:nvPr/>
        </p:nvSpPr>
        <p:spPr>
          <a:xfrm>
            <a:off x="840815" y="5408805"/>
            <a:ext cx="2494766"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Pixels in screen space</a:t>
            </a:r>
            <a:endParaRPr 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67" name="Straight Arrow Connector 66"/>
          <p:cNvCxnSpPr>
            <a:endCxn id="65" idx="3"/>
          </p:cNvCxnSpPr>
          <p:nvPr/>
        </p:nvCxnSpPr>
        <p:spPr>
          <a:xfrm flipV="1">
            <a:off x="5914961" y="1888600"/>
            <a:ext cx="1981783" cy="2971658"/>
          </a:xfrm>
          <a:prstGeom prst="straightConnector1">
            <a:avLst/>
          </a:prstGeom>
          <a:ln w="57150">
            <a:prstDash val="sysDot"/>
            <a:tailEnd type="triangle"/>
          </a:ln>
        </p:spPr>
        <p:style>
          <a:lnRef idx="3">
            <a:schemeClr val="accent2"/>
          </a:lnRef>
          <a:fillRef idx="0">
            <a:schemeClr val="accent2"/>
          </a:fillRef>
          <a:effectRef idx="2">
            <a:schemeClr val="accent2"/>
          </a:effectRef>
          <a:fontRef idx="minor">
            <a:schemeClr val="tx1"/>
          </a:fontRef>
        </p:style>
      </p:cxnSp>
      <p:sp>
        <p:nvSpPr>
          <p:cNvPr id="68" name="Oval 67"/>
          <p:cNvSpPr/>
          <p:nvPr/>
        </p:nvSpPr>
        <p:spPr>
          <a:xfrm>
            <a:off x="7009519" y="3013574"/>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Oval 68"/>
          <p:cNvSpPr/>
          <p:nvPr/>
        </p:nvSpPr>
        <p:spPr>
          <a:xfrm>
            <a:off x="6337205" y="4035406"/>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Oval 69"/>
          <p:cNvSpPr/>
          <p:nvPr/>
        </p:nvSpPr>
        <p:spPr>
          <a:xfrm>
            <a:off x="7555762" y="3013225"/>
            <a:ext cx="130628" cy="13062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Oval 70"/>
          <p:cNvSpPr/>
          <p:nvPr/>
        </p:nvSpPr>
        <p:spPr>
          <a:xfrm>
            <a:off x="7644905" y="1758996"/>
            <a:ext cx="130628" cy="13062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3931318" y="1474568"/>
            <a:ext cx="4304862" cy="1720365"/>
            <a:chOff x="3931318" y="1474568"/>
            <a:chExt cx="4304862" cy="1720365"/>
          </a:xfrm>
        </p:grpSpPr>
        <p:cxnSp>
          <p:nvCxnSpPr>
            <p:cNvPr id="72" name="Straight Connector 71"/>
            <p:cNvCxnSpPr>
              <a:stCxn id="71" idx="4"/>
              <a:endCxn id="70" idx="0"/>
            </p:cNvCxnSpPr>
            <p:nvPr/>
          </p:nvCxnSpPr>
          <p:spPr>
            <a:xfrm flipH="1">
              <a:off x="7621076" y="1889624"/>
              <a:ext cx="89143" cy="1123601"/>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6632667" y="2917934"/>
              <a:ext cx="361608" cy="276999"/>
            </a:xfrm>
            <a:prstGeom prst="rect">
              <a:avLst/>
            </a:prstGeom>
            <a:noFill/>
          </p:spPr>
          <p:txBody>
            <a:bodyPr wrap="square" lIns="91440" tIns="45720" rIns="91440" bIns="45720">
              <a:spAutoFit/>
            </a:bodyPr>
            <a:lstStyle/>
            <a:p>
              <a:r>
                <a:rPr lang="en-US" sz="1200" b="1" i="1" dirty="0" smtClean="0">
                  <a:ln w="0"/>
                  <a:solidFill>
                    <a:schemeClr val="bg1"/>
                  </a:solidFill>
                  <a:effectLst>
                    <a:outerShdw blurRad="38100" dist="19050" dir="2700000" algn="tl" rotWithShape="0">
                      <a:schemeClr val="dk1">
                        <a:alpha val="40000"/>
                      </a:schemeClr>
                    </a:outerShdw>
                  </a:effectLst>
                </a:rPr>
                <a:t>(b)</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74" name="Rectangle 73"/>
            <p:cNvSpPr/>
            <p:nvPr/>
          </p:nvSpPr>
          <p:spPr>
            <a:xfrm>
              <a:off x="7874572" y="1475704"/>
              <a:ext cx="361608" cy="276999"/>
            </a:xfrm>
            <a:prstGeom prst="rect">
              <a:avLst/>
            </a:prstGeom>
            <a:noFill/>
          </p:spPr>
          <p:txBody>
            <a:bodyPr wrap="square" lIns="91440" tIns="45720" rIns="91440" bIns="45720">
              <a:spAutoFit/>
            </a:bodyPr>
            <a:lstStyle/>
            <a:p>
              <a:r>
                <a:rPr lang="en-US" sz="1200" b="1" i="1" dirty="0" smtClean="0">
                  <a:ln w="0"/>
                  <a:solidFill>
                    <a:schemeClr val="bg1"/>
                  </a:solidFill>
                  <a:effectLst>
                    <a:outerShdw blurRad="38100" dist="19050" dir="2700000" algn="tl" rotWithShape="0">
                      <a:schemeClr val="dk1">
                        <a:alpha val="40000"/>
                      </a:schemeClr>
                    </a:outerShdw>
                  </a:effectLst>
                </a:rPr>
                <a:t>(a)</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75" name="Rectangle 74"/>
            <p:cNvSpPr/>
            <p:nvPr/>
          </p:nvSpPr>
          <p:spPr>
            <a:xfrm>
              <a:off x="7432453" y="1474568"/>
              <a:ext cx="361608" cy="276999"/>
            </a:xfrm>
            <a:prstGeom prst="rect">
              <a:avLst/>
            </a:prstGeom>
            <a:noFill/>
          </p:spPr>
          <p:txBody>
            <a:bodyPr wrap="square" lIns="91440" tIns="45720" rIns="91440" bIns="45720">
              <a:spAutoFit/>
            </a:bodyPr>
            <a:lstStyle/>
            <a:p>
              <a:r>
                <a:rPr lang="en-US" sz="1200" b="1" i="1" dirty="0" smtClean="0">
                  <a:ln w="0"/>
                  <a:solidFill>
                    <a:schemeClr val="bg1"/>
                  </a:solidFill>
                  <a:effectLst>
                    <a:outerShdw blurRad="38100" dist="19050" dir="2700000" algn="tl" rotWithShape="0">
                      <a:schemeClr val="dk1">
                        <a:alpha val="40000"/>
                      </a:schemeClr>
                    </a:outerShdw>
                  </a:effectLst>
                </a:rPr>
                <a:t>(c)</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76" name="Rectangle 75"/>
            <p:cNvSpPr/>
            <p:nvPr/>
          </p:nvSpPr>
          <p:spPr>
            <a:xfrm>
              <a:off x="7704328" y="2914941"/>
              <a:ext cx="361608" cy="276999"/>
            </a:xfrm>
            <a:prstGeom prst="rect">
              <a:avLst/>
            </a:prstGeom>
            <a:noFill/>
          </p:spPr>
          <p:txBody>
            <a:bodyPr wrap="square" lIns="91440" tIns="45720" rIns="91440" bIns="45720">
              <a:spAutoFit/>
            </a:bodyPr>
            <a:lstStyle/>
            <a:p>
              <a:r>
                <a:rPr lang="en-US" sz="1200" b="1" i="1" dirty="0" smtClean="0">
                  <a:ln w="0"/>
                  <a:solidFill>
                    <a:schemeClr val="bg1"/>
                  </a:solidFill>
                  <a:effectLst>
                    <a:outerShdw blurRad="38100" dist="19050" dir="2700000" algn="tl" rotWithShape="0">
                      <a:schemeClr val="dk1">
                        <a:alpha val="40000"/>
                      </a:schemeClr>
                    </a:outerShdw>
                  </a:effectLst>
                </a:rPr>
                <a:t>(d)</a:t>
              </a:r>
              <a:endParaRPr lang="en-US" sz="1200" b="0" cap="none" spc="0" dirty="0">
                <a:ln w="0"/>
                <a:solidFill>
                  <a:schemeClr val="bg1"/>
                </a:solidFill>
                <a:effectLst>
                  <a:outerShdw blurRad="38100" dist="19050" dir="2700000" algn="tl" rotWithShape="0">
                    <a:schemeClr val="dk1">
                      <a:alpha val="40000"/>
                    </a:schemeClr>
                  </a:outerShdw>
                </a:effectLst>
              </a:endParaRPr>
            </a:p>
          </p:txBody>
        </p:sp>
        <p:cxnSp>
          <p:nvCxnSpPr>
            <p:cNvPr id="77" name="Straight Connector 76"/>
            <p:cNvCxnSpPr>
              <a:stCxn id="65" idx="3"/>
              <a:endCxn id="68" idx="7"/>
            </p:cNvCxnSpPr>
            <p:nvPr/>
          </p:nvCxnSpPr>
          <p:spPr>
            <a:xfrm flipH="1">
              <a:off x="7121017" y="1888600"/>
              <a:ext cx="775727" cy="114410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Rectangle 77"/>
                <p:cNvSpPr/>
                <p:nvPr/>
              </p:nvSpPr>
              <p:spPr>
                <a:xfrm>
                  <a:off x="3931318" y="1540954"/>
                  <a:ext cx="3010746" cy="10663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m:t>
                          </m:r>
                        </m:e>
                      </m:d>
                      <m:r>
                        <m:rPr>
                          <m:sty m:val="p"/>
                        </m:rPr>
                        <a:rPr lang="en-US" b="0" i="0" smtClean="0">
                          <a:solidFill>
                            <a:schemeClr val="bg1"/>
                          </a:solidFill>
                          <a:latin typeface="Cambria Math" panose="02040503050406030204" pitchFamily="18" charset="0"/>
                        </a:rPr>
                        <m:t>x</m:t>
                      </m:r>
                      <m:d>
                        <m:dPr>
                          <m:ctrlPr>
                            <a:rPr lang="en-US" i="1" smtClean="0">
                              <a:solidFill>
                                <a:schemeClr val="bg1"/>
                              </a:solidFill>
                              <a:latin typeface="Cambria Math" panose="02040503050406030204" pitchFamily="18" charset="0"/>
                            </a:rPr>
                          </m:ctrlPr>
                        </m:dPr>
                        <m:e>
                          <m:f>
                            <m:fPr>
                              <m:ctrlPr>
                                <a:rPr lang="en-US" i="1" smtClean="0">
                                  <a:solidFill>
                                    <a:schemeClr val="bg1"/>
                                  </a:solidFill>
                                  <a:latin typeface="Cambria Math" panose="02040503050406030204" pitchFamily="18" charset="0"/>
                                </a:rPr>
                              </m:ctrlPr>
                            </m:fPr>
                            <m:num>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𝑑</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m:t>
                              </m:r>
                            </m:num>
                            <m:den>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𝑎</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𝑐</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𝑑</m:t>
                              </m:r>
                              <m:r>
                                <a:rPr lang="en-US" b="0" i="1" smtClean="0">
                                  <a:solidFill>
                                    <a:schemeClr val="bg1"/>
                                  </a:solidFill>
                                  <a:latin typeface="Cambria Math" panose="02040503050406030204" pitchFamily="18" charset="0"/>
                                </a:rPr>
                                <m:t>))</m:t>
                              </m:r>
                            </m:den>
                          </m:f>
                        </m:e>
                      </m:d>
                    </m:oMath>
                  </a14:m>
                  <a:r>
                    <a:rPr lang="en-US" dirty="0" smtClean="0">
                      <a:solidFill>
                        <a:schemeClr val="bg1"/>
                      </a:solidFill>
                    </a:rPr>
                    <a:t>+</a:t>
                  </a:r>
                  <a14:m>
                    <m:oMath xmlns:m="http://schemas.openxmlformats.org/officeDocument/2006/math">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𝑏</m:t>
                      </m:r>
                      <m:r>
                        <a:rPr lang="en-US" b="0" i="1" dirty="0"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78" name="Rectangle 77"/>
                <p:cNvSpPr>
                  <a:spLocks noRot="1" noChangeAspect="1" noMove="1" noResize="1" noEditPoints="1" noAdjustHandles="1" noChangeArrowheads="1" noChangeShapeType="1" noTextEdit="1"/>
                </p:cNvSpPr>
                <p:nvPr/>
              </p:nvSpPr>
              <p:spPr>
                <a:xfrm>
                  <a:off x="3931318" y="1540954"/>
                  <a:ext cx="3010746" cy="1066310"/>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p:grpSp>
      <p:sp>
        <p:nvSpPr>
          <p:cNvPr id="79" name="Rectangle 78"/>
          <p:cNvSpPr/>
          <p:nvPr/>
        </p:nvSpPr>
        <p:spPr>
          <a:xfrm rot="5400000">
            <a:off x="7836925" y="3246920"/>
            <a:ext cx="241907" cy="3060300"/>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Rectangle 79"/>
          <p:cNvSpPr/>
          <p:nvPr/>
        </p:nvSpPr>
        <p:spPr>
          <a:xfrm rot="5400000">
            <a:off x="7576134" y="3197272"/>
            <a:ext cx="209529" cy="3614260"/>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1" name="Rectangle 80"/>
          <p:cNvSpPr/>
          <p:nvPr/>
        </p:nvSpPr>
        <p:spPr>
          <a:xfrm rot="5400000">
            <a:off x="7288500" y="3160007"/>
            <a:ext cx="252573" cy="4146488"/>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2" name="Rectangle 81"/>
          <p:cNvSpPr/>
          <p:nvPr/>
        </p:nvSpPr>
        <p:spPr>
          <a:xfrm rot="5400000">
            <a:off x="7257687" y="3401688"/>
            <a:ext cx="274232" cy="4186451"/>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3" name="Rectangle 82"/>
          <p:cNvSpPr/>
          <p:nvPr/>
        </p:nvSpPr>
        <p:spPr>
          <a:xfrm rot="5400000">
            <a:off x="7372517" y="3796329"/>
            <a:ext cx="283181" cy="3947842"/>
          </a:xfrm>
          <a:prstGeom prst="rect">
            <a:avLst/>
          </a:prstGeom>
          <a:solidFill>
            <a:srgbClr val="000000">
              <a:alpha val="69804"/>
            </a:srgbClr>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endParaRPr>
          </a:p>
        </p:txBody>
      </p:sp>
      <p:sp>
        <p:nvSpPr>
          <p:cNvPr id="84" name="Rectangle 83"/>
          <p:cNvSpPr/>
          <p:nvPr/>
        </p:nvSpPr>
        <p:spPr>
          <a:xfrm rot="5400000">
            <a:off x="8468874" y="3635393"/>
            <a:ext cx="238462" cy="1803431"/>
          </a:xfrm>
          <a:prstGeom prst="rect">
            <a:avLst/>
          </a:prstGeom>
          <a:solidFill>
            <a:schemeClr val="tx1"/>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5" name="Straight Connector 84"/>
          <p:cNvCxnSpPr/>
          <p:nvPr/>
        </p:nvCxnSpPr>
        <p:spPr>
          <a:xfrm>
            <a:off x="3489123" y="1574959"/>
            <a:ext cx="0" cy="426422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26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193180" y="735982"/>
            <a:ext cx="9476953" cy="646331"/>
          </a:xfrm>
          <a:prstGeom prst="rect">
            <a:avLst/>
          </a:prstGeom>
          <a:noFill/>
        </p:spPr>
        <p:txBody>
          <a:bodyPr wrap="none" rtlCol="0">
            <a:spAutoFit/>
          </a:bodyPr>
          <a:lstStyle/>
          <a:p>
            <a:r>
              <a:rPr lang="en-US" sz="3600" dirty="0" smtClean="0">
                <a:latin typeface="Arial" panose="020B0604020202020204" pitchFamily="34" charset="0"/>
                <a:cs typeface="Arial" panose="020B0604020202020204" pitchFamily="34" charset="0"/>
              </a:rPr>
              <a:t>Previous Work – </a:t>
            </a:r>
            <a:r>
              <a:rPr lang="en-US" sz="2400" dirty="0" smtClean="0">
                <a:latin typeface="Arial" panose="020B0604020202020204" pitchFamily="34" charset="0"/>
                <a:cs typeface="Arial" panose="020B0604020202020204" pitchFamily="34" charset="0"/>
              </a:rPr>
              <a:t>Hi-Z Screen Space Reflections [Uludag14]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2118258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4134550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3272856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2468260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736295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3777287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93180" y="847492"/>
            <a:ext cx="2108269"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Overview</a:t>
            </a:r>
            <a:endParaRPr lang="en-US" sz="3600"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1323852" y="1795348"/>
            <a:ext cx="3943708" cy="3139321"/>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Motivation</a:t>
            </a:r>
          </a:p>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Previous work</a:t>
            </a:r>
          </a:p>
          <a:p>
            <a:pPr marL="800100" lvl="1" indent="-342900">
              <a:lnSpc>
                <a:spcPct val="150000"/>
              </a:lnSpc>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Ray tracing</a:t>
            </a:r>
          </a:p>
          <a:p>
            <a:pPr marL="800100" lvl="1" indent="-342900">
              <a:lnSpc>
                <a:spcPct val="150000"/>
              </a:lnSpc>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Ray Marching</a:t>
            </a:r>
          </a:p>
          <a:p>
            <a:pPr marL="800100" lvl="1" indent="-342900">
              <a:lnSpc>
                <a:spcPct val="150000"/>
              </a:lnSpc>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Screen Space Reflections</a:t>
            </a:r>
          </a:p>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Implementation</a:t>
            </a:r>
            <a:endParaRPr lang="en-US" sz="2400"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5557598" y="1795348"/>
            <a:ext cx="5711820" cy="3231654"/>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Main topic</a:t>
            </a:r>
          </a:p>
          <a:p>
            <a:pPr marL="800100" lvl="1" indent="-342900">
              <a:lnSpc>
                <a:spcPct val="150000"/>
              </a:lnSpc>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Pixel-projected Screen Space Reflections</a:t>
            </a:r>
          </a:p>
          <a:p>
            <a:pPr marL="800100" lvl="1" indent="-342900">
              <a:lnSpc>
                <a:spcPct val="150000"/>
              </a:lnSpc>
              <a:buFont typeface="Arial" panose="020B0604020202020204" pitchFamily="34" charset="0"/>
              <a:buChar char="•"/>
            </a:pPr>
            <a:r>
              <a:rPr lang="en-US" sz="2000" dirty="0" smtClean="0">
                <a:solidFill>
                  <a:schemeClr val="bg1"/>
                </a:solidFill>
                <a:latin typeface="Arial" panose="020B0604020202020204" pitchFamily="34" charset="0"/>
                <a:cs typeface="Arial" panose="020B0604020202020204" pitchFamily="34" charset="0"/>
              </a:rPr>
              <a:t>Improvement</a:t>
            </a:r>
          </a:p>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Results</a:t>
            </a:r>
          </a:p>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Limitations</a:t>
            </a:r>
          </a:p>
          <a:p>
            <a:pPr marL="342900" indent="-342900">
              <a:lnSpc>
                <a:spcPct val="150000"/>
              </a:lnSpc>
              <a:buFont typeface="Arial" panose="020B0604020202020204" pitchFamily="34" charset="0"/>
              <a:buChar char="•"/>
            </a:pPr>
            <a:r>
              <a:rPr lang="en-US" sz="2400" dirty="0" smtClean="0">
                <a:solidFill>
                  <a:schemeClr val="bg1"/>
                </a:solidFill>
                <a:latin typeface="Arial" panose="020B0604020202020204" pitchFamily="34" charset="0"/>
                <a:cs typeface="Arial" panose="020B0604020202020204" pitchFamily="34" charset="0"/>
              </a:rPr>
              <a:t>Conclusion and Future work</a:t>
            </a:r>
            <a:endParaRPr 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96868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5187" y="1532200"/>
            <a:ext cx="7681626" cy="4462659"/>
          </a:xfrm>
          <a:prstGeom prst="rect">
            <a:avLst/>
          </a:prstGeom>
        </p:spPr>
      </p:pic>
    </p:spTree>
    <p:extLst>
      <p:ext uri="{BB962C8B-B14F-4D97-AF65-F5344CB8AC3E}">
        <p14:creationId xmlns:p14="http://schemas.microsoft.com/office/powerpoint/2010/main" val="1423609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193180" y="735982"/>
            <a:ext cx="6299032" cy="646331"/>
          </a:xfrm>
          <a:prstGeom prst="rect">
            <a:avLst/>
          </a:prstGeom>
          <a:noFill/>
        </p:spPr>
        <p:txBody>
          <a:bodyPr wrap="none" rtlCol="0">
            <a:spAutoFit/>
          </a:bodyPr>
          <a:lstStyle/>
          <a:p>
            <a:r>
              <a:rPr lang="en-US" sz="3600" dirty="0" smtClean="0">
                <a:latin typeface="Arial" panose="020B0604020202020204" pitchFamily="34" charset="0"/>
                <a:cs typeface="Arial" panose="020B0604020202020204" pitchFamily="34" charset="0"/>
              </a:rPr>
              <a:t>Previous Work – </a:t>
            </a:r>
            <a:r>
              <a:rPr lang="en-US" sz="2400" dirty="0">
                <a:latin typeface="Arial" panose="020B0604020202020204" pitchFamily="34" charset="0"/>
                <a:cs typeface="Arial" panose="020B0604020202020204" pitchFamily="34" charset="0"/>
              </a:rPr>
              <a:t>Tile Classification</a:t>
            </a:r>
            <a:endParaRPr lang="en-US" sz="2400" dirty="0" smtClean="0">
              <a:latin typeface="Arial" panose="020B0604020202020204" pitchFamily="34" charset="0"/>
              <a:cs typeface="Arial" panose="020B0604020202020204" pitchFamily="34" charset="0"/>
            </a:endParaRPr>
          </a:p>
        </p:txBody>
      </p:sp>
      <p:grpSp>
        <p:nvGrpSpPr>
          <p:cNvPr id="43" name="Group 42"/>
          <p:cNvGrpSpPr/>
          <p:nvPr/>
        </p:nvGrpSpPr>
        <p:grpSpPr>
          <a:xfrm>
            <a:off x="512956" y="1405291"/>
            <a:ext cx="8758234" cy="5378321"/>
            <a:chOff x="-66907" y="577713"/>
            <a:chExt cx="8758234" cy="5378321"/>
          </a:xfrm>
        </p:grpSpPr>
        <p:grpSp>
          <p:nvGrpSpPr>
            <p:cNvPr id="44" name="Group 43"/>
            <p:cNvGrpSpPr/>
            <p:nvPr/>
          </p:nvGrpSpPr>
          <p:grpSpPr>
            <a:xfrm>
              <a:off x="2303961" y="577713"/>
              <a:ext cx="6387366" cy="5378321"/>
              <a:chOff x="2303961" y="577713"/>
              <a:chExt cx="6387366" cy="5378321"/>
            </a:xfrm>
          </p:grpSpPr>
          <p:sp>
            <p:nvSpPr>
              <p:cNvPr id="87" name="Rectangle 86"/>
              <p:cNvSpPr/>
              <p:nvPr/>
            </p:nvSpPr>
            <p:spPr>
              <a:xfrm>
                <a:off x="3424537" y="1751778"/>
                <a:ext cx="341702" cy="1059945"/>
              </a:xfrm>
              <a:prstGeom prst="rect">
                <a:avLst/>
              </a:prstGeom>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2615063" y="1339915"/>
                <a:ext cx="687706" cy="1471902"/>
              </a:xfrm>
              <a:prstGeom prst="rect">
                <a:avLst/>
              </a:prstGeom>
              <a:solidFill>
                <a:srgbClr val="92D05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2882836" y="2305590"/>
                <a:ext cx="1904126" cy="514406"/>
              </a:xfrm>
              <a:prstGeom prst="rect">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515077" y="3416012"/>
                <a:ext cx="1029763" cy="2099070"/>
              </a:xfrm>
              <a:prstGeom prst="rect">
                <a:avLst/>
              </a:prstGeom>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3961" y="866838"/>
                <a:ext cx="3481204" cy="1944885"/>
              </a:xfrm>
              <a:prstGeom prst="rect">
                <a:avLst/>
              </a:prstGeom>
            </p:spPr>
          </p:pic>
          <p:cxnSp>
            <p:nvCxnSpPr>
              <p:cNvPr id="92" name="Straight Connector 91"/>
              <p:cNvCxnSpPr/>
              <p:nvPr/>
            </p:nvCxnSpPr>
            <p:spPr>
              <a:xfrm>
                <a:off x="5341545" y="1720159"/>
                <a:ext cx="1222217" cy="22014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341544" y="1628113"/>
                <a:ext cx="1222218" cy="165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450186" y="1628113"/>
                <a:ext cx="3241141" cy="16590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450186" y="1720159"/>
                <a:ext cx="1113576" cy="7563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6563762" y="1794015"/>
                <a:ext cx="2127565" cy="2127565"/>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flipH="1">
                <a:off x="3485584" y="2053069"/>
                <a:ext cx="226338" cy="133444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3623892" y="2154726"/>
                <a:ext cx="80142" cy="123279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3819399" y="2154726"/>
                <a:ext cx="651625" cy="123279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810345" y="2053069"/>
                <a:ext cx="1793168" cy="133444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3485584" y="3387517"/>
                <a:ext cx="2127565" cy="2127565"/>
              </a:xfrm>
              <a:prstGeom prst="rect">
                <a:avLst/>
              </a:prstGeom>
              <a:no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711922" y="2057985"/>
                <a:ext cx="99588" cy="99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349094" y="1630969"/>
                <a:ext cx="99588" cy="9958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flipV="1">
                <a:off x="4216590" y="4535309"/>
                <a:ext cx="101136" cy="1011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flipV="1">
                <a:off x="4842056" y="3912743"/>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flipV="1">
                <a:off x="5239633" y="4343388"/>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flipV="1">
                <a:off x="4171324" y="3896818"/>
                <a:ext cx="101136" cy="1011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flipV="1">
                <a:off x="3833366" y="4484741"/>
                <a:ext cx="101136" cy="1011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flipV="1">
                <a:off x="3768831" y="3595698"/>
                <a:ext cx="101136" cy="1011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flipV="1">
                <a:off x="4868442" y="4819492"/>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flipV="1">
                <a:off x="4767306" y="4343388"/>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flipV="1">
                <a:off x="4070188" y="5148400"/>
                <a:ext cx="101136" cy="10113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flipV="1">
                <a:off x="5201094" y="5249536"/>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flipV="1">
                <a:off x="5192855" y="3713463"/>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flipV="1">
                <a:off x="7293264" y="3184828"/>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flipV="1">
                <a:off x="8244652" y="2218234"/>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flipV="1">
                <a:off x="7401910" y="2712252"/>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flipV="1">
                <a:off x="7220839" y="2129882"/>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flipV="1">
                <a:off x="6910040" y="2645378"/>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flipV="1">
                <a:off x="7759902" y="1964562"/>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flipV="1">
                <a:off x="7854583" y="3369425"/>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flipV="1">
                <a:off x="7843980" y="2431597"/>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flipV="1">
                <a:off x="6821597" y="3587483"/>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flipV="1">
                <a:off x="8277768" y="3618400"/>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flipV="1">
                <a:off x="8269529" y="2697961"/>
                <a:ext cx="101136" cy="10113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4309973" y="5494369"/>
                <a:ext cx="736558" cy="461665"/>
              </a:xfrm>
              <a:prstGeom prst="rect">
                <a:avLst/>
              </a:prstGeom>
              <a:noFill/>
            </p:spPr>
            <p:txBody>
              <a:bodyPr wrap="square" lIns="91440" tIns="45720" rIns="91440" bIns="45720">
                <a:spAutoFit/>
              </a:bodyPr>
              <a:lstStyle/>
              <a:p>
                <a:r>
                  <a:rPr lang="en-US" sz="2400" b="1" i="1" dirty="0" smtClean="0">
                    <a:ln w="0"/>
                    <a:effectLst>
                      <a:outerShdw blurRad="38100" dist="19050" dir="2700000" algn="tl" rotWithShape="0">
                        <a:schemeClr val="dk1">
                          <a:alpha val="40000"/>
                        </a:schemeClr>
                      </a:outerShdw>
                    </a:effectLst>
                  </a:rPr>
                  <a:t>(a)</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7" name="Rectangle 126"/>
              <p:cNvSpPr/>
              <p:nvPr/>
            </p:nvSpPr>
            <p:spPr>
              <a:xfrm>
                <a:off x="7404117" y="3916460"/>
                <a:ext cx="736558" cy="461665"/>
              </a:xfrm>
              <a:prstGeom prst="rect">
                <a:avLst/>
              </a:prstGeom>
              <a:noFill/>
            </p:spPr>
            <p:txBody>
              <a:bodyPr wrap="square" lIns="91440" tIns="45720" rIns="91440" bIns="45720">
                <a:spAutoFit/>
              </a:bodyPr>
              <a:lstStyle/>
              <a:p>
                <a:r>
                  <a:rPr lang="en-US" sz="2400" b="1" i="1" dirty="0" smtClean="0">
                    <a:ln w="0"/>
                    <a:effectLst>
                      <a:outerShdw blurRad="38100" dist="19050" dir="2700000" algn="tl" rotWithShape="0">
                        <a:schemeClr val="dk1">
                          <a:alpha val="40000"/>
                        </a:schemeClr>
                      </a:outerShdw>
                    </a:effectLst>
                  </a:rPr>
                  <a:t>(b)</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8" name="Rectangle 127"/>
              <p:cNvSpPr/>
              <p:nvPr/>
            </p:nvSpPr>
            <p:spPr>
              <a:xfrm>
                <a:off x="2463256" y="577713"/>
                <a:ext cx="3187814" cy="523220"/>
              </a:xfrm>
              <a:prstGeom prst="rect">
                <a:avLst/>
              </a:prstGeom>
              <a:noFill/>
            </p:spPr>
            <p:txBody>
              <a:bodyPr wrap="square" lIns="91440" tIns="45720" rIns="91440" bIns="45720">
                <a:spAutoFit/>
              </a:bodyPr>
              <a:lstStyle/>
              <a:p>
                <a:r>
                  <a:rPr lang="en-US" sz="2800" b="1" i="1" dirty="0" smtClean="0">
                    <a:ln w="0"/>
                    <a:effectLst>
                      <a:outerShdw blurRad="38100" dist="19050" dir="2700000" algn="tl" rotWithShape="0">
                        <a:schemeClr val="dk1">
                          <a:alpha val="40000"/>
                        </a:schemeClr>
                      </a:outerShdw>
                    </a:effectLst>
                  </a:rPr>
                  <a:t>Tiles in screen space</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cxnSp>
          <p:nvCxnSpPr>
            <p:cNvPr id="46" name="Curved Connector 45"/>
            <p:cNvCxnSpPr/>
            <p:nvPr/>
          </p:nvCxnSpPr>
          <p:spPr>
            <a:xfrm rot="5400000" flipH="1" flipV="1">
              <a:off x="2382627" y="2935212"/>
              <a:ext cx="734872" cy="58625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6907" y="3660622"/>
              <a:ext cx="3354214" cy="1015663"/>
            </a:xfrm>
            <a:prstGeom prst="rect">
              <a:avLst/>
            </a:prstGeom>
            <a:noFill/>
          </p:spPr>
          <p:txBody>
            <a:bodyPr wrap="square" lIns="91440" tIns="45720" rIns="91440" bIns="45720">
              <a:spAutoFit/>
            </a:bodyPr>
            <a:lstStyle/>
            <a:p>
              <a:r>
                <a:rPr lang="en-US" sz="2000" b="1" i="1" dirty="0" smtClean="0">
                  <a:ln w="0"/>
                  <a:effectLst>
                    <a:outerShdw blurRad="38100" dist="19050" dir="2700000" algn="tl" rotWithShape="0">
                      <a:schemeClr val="dk1">
                        <a:alpha val="40000"/>
                      </a:schemeClr>
                    </a:outerShdw>
                  </a:effectLst>
                </a:rPr>
                <a:t>This image is the result of screen space reflections, not the scene image.</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1144895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847492"/>
            <a:ext cx="3339376"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Implementation</a:t>
            </a:r>
            <a:endParaRPr lang="en-US" sz="3600" dirty="0">
              <a:solidFill>
                <a:schemeClr val="bg1"/>
              </a:solidFill>
              <a:latin typeface="Arial" panose="020B0604020202020204" pitchFamily="34" charset="0"/>
              <a:cs typeface="Arial" panose="020B0604020202020204" pitchFamily="34" charset="0"/>
            </a:endParaRPr>
          </a:p>
        </p:txBody>
      </p:sp>
      <p:pic>
        <p:nvPicPr>
          <p:cNvPr id="3" name="Picture 14" descr="관련 이미지"/>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844" y="1725033"/>
            <a:ext cx="6304547" cy="354630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684420" y="4441967"/>
            <a:ext cx="3388093" cy="736039"/>
          </a:xfrm>
          <a:prstGeom prst="roundRect">
            <a:avLst/>
          </a:prstGeom>
          <a:solidFill>
            <a:schemeClr val="tx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rPr>
              <a:t>Multi-Threading</a:t>
            </a:r>
            <a:endParaRPr lang="en-US" sz="3200" dirty="0">
              <a:solidFill>
                <a:srgbClr val="FF0000"/>
              </a:solidFill>
            </a:endParaRPr>
          </a:p>
        </p:txBody>
      </p:sp>
      <p:sp>
        <p:nvSpPr>
          <p:cNvPr id="6" name="Rounded Rectangle 5"/>
          <p:cNvSpPr/>
          <p:nvPr/>
        </p:nvSpPr>
        <p:spPr>
          <a:xfrm>
            <a:off x="7082589" y="4441968"/>
            <a:ext cx="3388093" cy="736039"/>
          </a:xfrm>
          <a:prstGeom prst="roundRect">
            <a:avLst/>
          </a:prstGeom>
          <a:solidFill>
            <a:schemeClr val="tx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Memory management</a:t>
            </a:r>
            <a:endParaRPr lang="en-US" sz="2400" dirty="0">
              <a:solidFill>
                <a:srgbClr val="FF0000"/>
              </a:solidFill>
            </a:endParaRPr>
          </a:p>
        </p:txBody>
      </p:sp>
    </p:spTree>
    <p:extLst>
      <p:ext uri="{BB962C8B-B14F-4D97-AF65-F5344CB8AC3E}">
        <p14:creationId xmlns:p14="http://schemas.microsoft.com/office/powerpoint/2010/main" val="134079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6.googleusercontent.com/toBM0ek5kdVbarHq1fy6vGd_OTpxJ59gHzA5ryGtP5qepRw6sN5-g7V9f2t_g2Ct_5Y3uG8XBRlcyYpH3g4Thh_Y7AnEi-laCakmNHui_sNU48n5r7I9XAQCPXadZKZUaUlzbq_mEZIBqlqq3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13" y="1610000"/>
            <a:ext cx="8082163" cy="44339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93180" y="735982"/>
            <a:ext cx="5048177"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Implementation </a:t>
            </a:r>
            <a:r>
              <a:rPr lang="en-US" sz="2800" dirty="0" smtClean="0">
                <a:solidFill>
                  <a:schemeClr val="bg1"/>
                </a:solidFill>
                <a:latin typeface="Arial" panose="020B0604020202020204" pitchFamily="34" charset="0"/>
                <a:cs typeface="Arial" panose="020B0604020202020204" pitchFamily="34" charset="0"/>
              </a:rPr>
              <a:t>– Pipeline</a:t>
            </a:r>
            <a:endParaRPr lang="en-US" sz="2400" dirty="0" smtClean="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2129884" y="6271653"/>
            <a:ext cx="1980029" cy="369332"/>
          </a:xfrm>
          <a:prstGeom prst="rect">
            <a:avLst/>
          </a:prstGeom>
          <a:noFill/>
        </p:spPr>
        <p:txBody>
          <a:bodyPr wrap="none" rtlCol="0">
            <a:spAutoFit/>
          </a:bodyPr>
          <a:lstStyle/>
          <a:p>
            <a:r>
              <a:rPr lang="en-US" dirty="0" smtClean="0">
                <a:solidFill>
                  <a:schemeClr val="bg1"/>
                </a:solidFill>
                <a:latin typeface="Arial" panose="020B0604020202020204" pitchFamily="34" charset="0"/>
                <a:cs typeface="Arial" panose="020B0604020202020204" pitchFamily="34" charset="0"/>
              </a:rPr>
              <a:t>Fragment </a:t>
            </a:r>
            <a:r>
              <a:rPr lang="en-US" dirty="0" err="1" smtClean="0">
                <a:solidFill>
                  <a:schemeClr val="bg1"/>
                </a:solidFill>
                <a:latin typeface="Arial" panose="020B0604020202020204" pitchFamily="34" charset="0"/>
                <a:cs typeface="Arial" panose="020B0604020202020204" pitchFamily="34" charset="0"/>
              </a:rPr>
              <a:t>Shader</a:t>
            </a:r>
            <a:endParaRPr lang="en-US" sz="1200" dirty="0" smtClean="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6096001" y="6271653"/>
            <a:ext cx="1197764" cy="369332"/>
          </a:xfrm>
          <a:prstGeom prst="rect">
            <a:avLst/>
          </a:prstGeom>
          <a:noFill/>
        </p:spPr>
        <p:txBody>
          <a:bodyPr wrap="none" rtlCol="0">
            <a:spAutoFit/>
          </a:bodyPr>
          <a:lstStyle/>
          <a:p>
            <a:r>
              <a:rPr lang="en-US" dirty="0" smtClean="0">
                <a:solidFill>
                  <a:schemeClr val="bg1"/>
                </a:solidFill>
                <a:latin typeface="Arial" panose="020B0604020202020204" pitchFamily="34" charset="0"/>
                <a:cs typeface="Arial" panose="020B0604020202020204" pitchFamily="34" charset="0"/>
              </a:rPr>
              <a:t>CPU Side</a:t>
            </a:r>
            <a:endParaRPr lang="en-US" sz="1200" dirty="0" smtClean="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8497587" y="6271653"/>
            <a:ext cx="1928733" cy="369332"/>
          </a:xfrm>
          <a:prstGeom prst="rect">
            <a:avLst/>
          </a:prstGeom>
          <a:noFill/>
        </p:spPr>
        <p:txBody>
          <a:bodyPr wrap="none" rtlCol="0">
            <a:spAutoFit/>
          </a:bodyPr>
          <a:lstStyle/>
          <a:p>
            <a:r>
              <a:rPr lang="en-US" dirty="0" smtClean="0">
                <a:solidFill>
                  <a:schemeClr val="bg1"/>
                </a:solidFill>
                <a:latin typeface="Arial" panose="020B0604020202020204" pitchFamily="34" charset="0"/>
                <a:cs typeface="Arial" panose="020B0604020202020204" pitchFamily="34" charset="0"/>
              </a:rPr>
              <a:t>Compute </a:t>
            </a:r>
            <a:r>
              <a:rPr lang="en-US" dirty="0" err="1" smtClean="0">
                <a:solidFill>
                  <a:schemeClr val="bg1"/>
                </a:solidFill>
                <a:latin typeface="Arial" panose="020B0604020202020204" pitchFamily="34" charset="0"/>
                <a:cs typeface="Arial" panose="020B0604020202020204" pitchFamily="34" charset="0"/>
              </a:rPr>
              <a:t>Shader</a:t>
            </a:r>
            <a:endParaRPr lang="en-US" sz="1200" dirty="0" smtClean="0">
              <a:solidFill>
                <a:schemeClr val="bg1"/>
              </a:solidFill>
              <a:latin typeface="Arial" panose="020B0604020202020204" pitchFamily="34" charset="0"/>
              <a:cs typeface="Arial" panose="020B0604020202020204" pitchFamily="34" charset="0"/>
            </a:endParaRPr>
          </a:p>
        </p:txBody>
      </p:sp>
      <p:sp>
        <p:nvSpPr>
          <p:cNvPr id="3" name="Rounded Rectangle 2"/>
          <p:cNvSpPr/>
          <p:nvPr/>
        </p:nvSpPr>
        <p:spPr>
          <a:xfrm>
            <a:off x="1694987" y="6271653"/>
            <a:ext cx="434897" cy="36933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560743" y="6271653"/>
            <a:ext cx="434897" cy="369332"/>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051538" y="6277662"/>
            <a:ext cx="434897" cy="36933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240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2805" y="857117"/>
            <a:ext cx="2287806" cy="820674"/>
          </a:xfrm>
          <a:prstGeom prst="rect">
            <a:avLst/>
          </a:prstGeom>
          <a:noFill/>
        </p:spPr>
        <p:txBody>
          <a:bodyPr wrap="none" rtlCol="0">
            <a:spAutoFit/>
          </a:bodyPr>
          <a:lstStyle/>
          <a:p>
            <a:pPr>
              <a:lnSpc>
                <a:spcPct val="150000"/>
              </a:lnSpc>
            </a:pPr>
            <a:r>
              <a:rPr lang="en-US" sz="3600" dirty="0">
                <a:solidFill>
                  <a:schemeClr val="bg1"/>
                </a:solidFill>
                <a:latin typeface="Arial" panose="020B0604020202020204" pitchFamily="34" charset="0"/>
                <a:cs typeface="Arial" panose="020B0604020202020204" pitchFamily="34" charset="0"/>
              </a:rPr>
              <a:t>Main topic</a:t>
            </a:r>
          </a:p>
        </p:txBody>
      </p:sp>
      <p:sp>
        <p:nvSpPr>
          <p:cNvPr id="3" name="TextBox 2"/>
          <p:cNvSpPr txBox="1"/>
          <p:nvPr/>
        </p:nvSpPr>
        <p:spPr>
          <a:xfrm>
            <a:off x="1702991" y="1920473"/>
            <a:ext cx="9793915" cy="13051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Pixel-projected </a:t>
            </a:r>
            <a:r>
              <a:rPr lang="en-US" sz="2800" dirty="0">
                <a:solidFill>
                  <a:schemeClr val="bg1"/>
                </a:solidFill>
                <a:latin typeface="Arial" panose="020B0604020202020204" pitchFamily="34" charset="0"/>
                <a:cs typeface="Arial" panose="020B0604020202020204" pitchFamily="34" charset="0"/>
              </a:rPr>
              <a:t>Screen Space Reflections</a:t>
            </a:r>
          </a:p>
          <a:p>
            <a:pPr marL="342900" indent="-342900">
              <a:lnSpc>
                <a:spcPct val="150000"/>
              </a:lnSpc>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Improvement</a:t>
            </a:r>
          </a:p>
        </p:txBody>
      </p:sp>
    </p:spTree>
    <p:extLst>
      <p:ext uri="{BB962C8B-B14F-4D97-AF65-F5344CB8AC3E}">
        <p14:creationId xmlns:p14="http://schemas.microsoft.com/office/powerpoint/2010/main" val="27691205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827784"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algorithm overview</a:t>
            </a:r>
            <a:endParaRPr lang="en-US" dirty="0" smtClean="0">
              <a:solidFill>
                <a:schemeClr val="bg1"/>
              </a:solidFill>
              <a:latin typeface="Arial" panose="020B0604020202020204" pitchFamily="34" charset="0"/>
              <a:cs typeface="Arial" panose="020B0604020202020204" pitchFamily="34" charset="0"/>
            </a:endParaRPr>
          </a:p>
        </p:txBody>
      </p:sp>
      <p:sp>
        <p:nvSpPr>
          <p:cNvPr id="14" name="Rounded Rectangle 13"/>
          <p:cNvSpPr/>
          <p:nvPr/>
        </p:nvSpPr>
        <p:spPr>
          <a:xfrm>
            <a:off x="3617361" y="2062084"/>
            <a:ext cx="4957364" cy="16637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2400" dirty="0">
                <a:latin typeface="Times New Roman" panose="02020603050405020304" pitchFamily="18" charset="0"/>
                <a:ea typeface="Malgun Gothic" panose="020B0503020000020004" pitchFamily="34" charset="-127"/>
                <a:cs typeface="Times New Roman" panose="02020603050405020304" pitchFamily="18" charset="0"/>
              </a:rPr>
              <a:t>Projection Pass</a:t>
            </a: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Set rectangle shape reflectors.</a:t>
            </a: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For every pixel, find the reflectors that reflect it.</a:t>
            </a: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Project pixels on those reflectors.</a:t>
            </a: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Encode pixel-data and write to </a:t>
            </a:r>
            <a:r>
              <a:rPr lang="en-US" sz="1400" b="1" dirty="0">
                <a:latin typeface="Times New Roman" panose="02020603050405020304" pitchFamily="18" charset="0"/>
                <a:ea typeface="Malgun Gothic" panose="020B0503020000020004" pitchFamily="34" charset="-127"/>
                <a:cs typeface="Times New Roman" panose="02020603050405020304" pitchFamily="18" charset="0"/>
              </a:rPr>
              <a:t>Intermediate buffer</a:t>
            </a:r>
            <a:r>
              <a:rPr lang="en-US" sz="1400" dirty="0">
                <a:latin typeface="Times New Roman" panose="02020603050405020304" pitchFamily="18" charset="0"/>
                <a:ea typeface="Malgun Gothic" panose="020B0503020000020004" pitchFamily="34" charset="-127"/>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3617361" y="4571006"/>
            <a:ext cx="4957364" cy="1562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2400" dirty="0">
                <a:latin typeface="Times New Roman" panose="02020603050405020304" pitchFamily="18" charset="0"/>
                <a:ea typeface="Malgun Gothic" panose="020B0503020000020004" pitchFamily="34" charset="-127"/>
                <a:cs typeface="Times New Roman" panose="02020603050405020304" pitchFamily="18" charset="0"/>
              </a:rPr>
              <a:t>Reflection Pass</a:t>
            </a: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Read pixel-data from </a:t>
            </a:r>
            <a:r>
              <a:rPr lang="en-US" sz="1400" b="1" dirty="0">
                <a:latin typeface="Times New Roman" panose="02020603050405020304" pitchFamily="18" charset="0"/>
                <a:ea typeface="Malgun Gothic" panose="020B0503020000020004" pitchFamily="34" charset="-127"/>
                <a:cs typeface="Times New Roman" panose="02020603050405020304" pitchFamily="18" charset="0"/>
              </a:rPr>
              <a:t>Intermediate buffer.</a:t>
            </a:r>
            <a:endParaRPr lang="en-US" sz="1400" dirty="0">
              <a:latin typeface="Times New Roman" panose="02020603050405020304" pitchFamily="18" charset="0"/>
              <a:ea typeface="Malgun Gothic" panose="020B0503020000020004" pitchFamily="34" charset="-127"/>
              <a:cs typeface="Times New Roman" panose="02020603050405020304" pitchFamily="18" charset="0"/>
            </a:endParaRPr>
          </a:p>
          <a:p>
            <a:pPr marL="742950" marR="0" lvl="1" indent="-285750">
              <a:lnSpc>
                <a:spcPct val="107000"/>
              </a:lnSpc>
              <a:spcBef>
                <a:spcPts val="0"/>
              </a:spcBef>
              <a:spcAft>
                <a:spcPts val="0"/>
              </a:spcAft>
              <a:buFont typeface="Times New Roman" panose="02020603050405020304" pitchFamily="18" charset="0"/>
              <a:buChar char="-"/>
            </a:pPr>
            <a:r>
              <a:rPr lang="en-US" sz="1400" dirty="0">
                <a:latin typeface="Times New Roman" panose="02020603050405020304" pitchFamily="18" charset="0"/>
                <a:ea typeface="Malgun Gothic" panose="020B0503020000020004" pitchFamily="34" charset="-127"/>
                <a:cs typeface="Times New Roman" panose="02020603050405020304" pitchFamily="18" charset="0"/>
              </a:rPr>
              <a:t>Decode pixel-data and obtain reflected color </a:t>
            </a:r>
          </a:p>
          <a:p>
            <a:pPr marL="742950" marR="0" lvl="1" indent="-285750">
              <a:lnSpc>
                <a:spcPct val="107000"/>
              </a:lnSpc>
              <a:spcBef>
                <a:spcPts val="0"/>
              </a:spcBef>
              <a:spcAft>
                <a:spcPts val="800"/>
              </a:spcAft>
              <a:buFont typeface="Times New Roman" panose="02020603050405020304" pitchFamily="18" charset="0"/>
              <a:buChar char="-"/>
            </a:pPr>
            <a:r>
              <a:rPr lang="en-US" sz="1400" dirty="0" smtClean="0">
                <a:latin typeface="Times New Roman" panose="02020603050405020304" pitchFamily="18" charset="0"/>
                <a:ea typeface="Malgun Gothic" panose="020B0503020000020004" pitchFamily="34" charset="-127"/>
                <a:cs typeface="Times New Roman" panose="02020603050405020304" pitchFamily="18" charset="0"/>
              </a:rPr>
              <a:t>Write </a:t>
            </a:r>
            <a:r>
              <a:rPr lang="en-US" sz="1400" dirty="0">
                <a:latin typeface="Times New Roman" panose="02020603050405020304" pitchFamily="18" charset="0"/>
                <a:ea typeface="Malgun Gothic" panose="020B0503020000020004" pitchFamily="34" charset="-127"/>
                <a:cs typeface="Times New Roman" panose="02020603050405020304" pitchFamily="18" charset="0"/>
              </a:rPr>
              <a:t>color to reflection buffer</a:t>
            </a:r>
          </a:p>
        </p:txBody>
      </p:sp>
      <p:cxnSp>
        <p:nvCxnSpPr>
          <p:cNvPr id="17" name="Straight Arrow Connector 16"/>
          <p:cNvCxnSpPr/>
          <p:nvPr/>
        </p:nvCxnSpPr>
        <p:spPr>
          <a:xfrm>
            <a:off x="6096043" y="3891776"/>
            <a:ext cx="0" cy="56871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62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274748"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Previous stage</a:t>
            </a:r>
            <a:endParaRPr lang="en-US" dirty="0" smtClean="0">
              <a:solidFill>
                <a:schemeClr val="bg1"/>
              </a:solidFill>
              <a:latin typeface="Arial" panose="020B0604020202020204" pitchFamily="34" charset="0"/>
              <a:cs typeface="Arial" panose="020B0604020202020204" pitchFamily="34" charset="0"/>
            </a:endParaRPr>
          </a:p>
        </p:txBody>
      </p:sp>
      <p:sp>
        <p:nvSpPr>
          <p:cNvPr id="612" name="TextBox 611"/>
          <p:cNvSpPr txBox="1"/>
          <p:nvPr/>
        </p:nvSpPr>
        <p:spPr>
          <a:xfrm>
            <a:off x="5024712" y="6167058"/>
            <a:ext cx="2142574" cy="369332"/>
          </a:xfrm>
          <a:prstGeom prst="rect">
            <a:avLst/>
          </a:prstGeom>
          <a:noFill/>
        </p:spPr>
        <p:txBody>
          <a:bodyPr wrap="none" rtlCol="0">
            <a:spAutoFit/>
          </a:bodyPr>
          <a:lstStyle/>
          <a:p>
            <a:r>
              <a:rPr lang="en-US" dirty="0" smtClean="0">
                <a:solidFill>
                  <a:schemeClr val="bg1"/>
                </a:solidFill>
                <a:latin typeface="Arial" panose="020B0604020202020204" pitchFamily="34" charset="0"/>
                <a:cs typeface="Arial" panose="020B0604020202020204" pitchFamily="34" charset="0"/>
              </a:rPr>
              <a:t>Intermediate Buffer</a:t>
            </a:r>
            <a:endParaRPr lang="en-US" sz="1200" dirty="0" smtClean="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959" y="1678444"/>
            <a:ext cx="7584081" cy="4237087"/>
          </a:xfrm>
          <a:prstGeom prst="rect">
            <a:avLst/>
          </a:prstGeom>
        </p:spPr>
      </p:pic>
    </p:spTree>
    <p:extLst>
      <p:ext uri="{BB962C8B-B14F-4D97-AF65-F5344CB8AC3E}">
        <p14:creationId xmlns:p14="http://schemas.microsoft.com/office/powerpoint/2010/main" val="2212586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sp>
        <p:nvSpPr>
          <p:cNvPr id="7" name="Rectangle 6"/>
          <p:cNvSpPr/>
          <p:nvPr/>
        </p:nvSpPr>
        <p:spPr>
          <a:xfrm>
            <a:off x="3185149" y="2602332"/>
            <a:ext cx="965614" cy="1533037"/>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498269" y="4155280"/>
            <a:ext cx="6356414" cy="0"/>
          </a:xfrm>
          <a:prstGeom prst="line">
            <a:avLst/>
          </a:prstGeom>
          <a:ln w="571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rot="19553799">
            <a:off x="8100808" y="1944597"/>
            <a:ext cx="726697" cy="378282"/>
            <a:chOff x="7371183" y="2071397"/>
            <a:chExt cx="681132" cy="354563"/>
          </a:xfrm>
        </p:grpSpPr>
        <p:sp>
          <p:nvSpPr>
            <p:cNvPr id="10" name="Trapezoid 9"/>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a:off x="4578814" y="4155280"/>
            <a:ext cx="1941185"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081077" y="3139893"/>
            <a:ext cx="139367" cy="13936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185145" y="4165236"/>
            <a:ext cx="1035299" cy="1533037"/>
            <a:chOff x="3185145" y="4165236"/>
            <a:chExt cx="1035299" cy="1533037"/>
          </a:xfrm>
        </p:grpSpPr>
        <p:sp>
          <p:nvSpPr>
            <p:cNvPr id="6" name="Rectangle 5"/>
            <p:cNvSpPr/>
            <p:nvPr/>
          </p:nvSpPr>
          <p:spPr>
            <a:xfrm>
              <a:off x="3185145" y="4165236"/>
              <a:ext cx="965614" cy="1533037"/>
            </a:xfrm>
            <a:prstGeom prst="rect">
              <a:avLst/>
            </a:prstGeom>
            <a:solidFill>
              <a:schemeClr val="accent1">
                <a:lumMod val="40000"/>
                <a:lumOff val="60000"/>
              </a:schemeClr>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81077" y="5068838"/>
              <a:ext cx="139367" cy="139367"/>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4140805" y="2435383"/>
            <a:ext cx="3880309" cy="2733001"/>
            <a:chOff x="4140805" y="2435383"/>
            <a:chExt cx="3880309" cy="2733001"/>
          </a:xfrm>
        </p:grpSpPr>
        <p:cxnSp>
          <p:nvCxnSpPr>
            <p:cNvPr id="18" name="Straight Arrow Connector 17"/>
            <p:cNvCxnSpPr/>
            <p:nvPr/>
          </p:nvCxnSpPr>
          <p:spPr>
            <a:xfrm flipH="1">
              <a:off x="4140805" y="2435383"/>
              <a:ext cx="3880309" cy="27330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0" idx="5"/>
              <a:endCxn id="13" idx="5"/>
            </p:cNvCxnSpPr>
            <p:nvPr/>
          </p:nvCxnSpPr>
          <p:spPr>
            <a:xfrm flipH="1" flipV="1">
              <a:off x="4200034" y="3258850"/>
              <a:ext cx="1418555" cy="955658"/>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5499632" y="4095551"/>
              <a:ext cx="139367" cy="139367"/>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823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sp>
        <p:nvSpPr>
          <p:cNvPr id="634" name="Rectangle 633"/>
          <p:cNvSpPr/>
          <p:nvPr/>
        </p:nvSpPr>
        <p:spPr>
          <a:xfrm>
            <a:off x="4151800" y="1897065"/>
            <a:ext cx="538440" cy="1554260"/>
          </a:xfrm>
          <a:prstGeom prst="rect">
            <a:avLst/>
          </a:prstGeom>
          <a:solidFill>
            <a:srgbClr val="56AE6D"/>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Rectangle 634"/>
          <p:cNvSpPr/>
          <p:nvPr/>
        </p:nvSpPr>
        <p:spPr>
          <a:xfrm>
            <a:off x="4931705" y="2596482"/>
            <a:ext cx="538440" cy="85484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6" name="Straight Connector 635"/>
          <p:cNvCxnSpPr/>
          <p:nvPr/>
        </p:nvCxnSpPr>
        <p:spPr>
          <a:xfrm>
            <a:off x="3749357" y="3462426"/>
            <a:ext cx="4335277" cy="0"/>
          </a:xfrm>
          <a:prstGeom prst="line">
            <a:avLst/>
          </a:prstGeom>
          <a:ln w="571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37" name="Group 636"/>
          <p:cNvGrpSpPr/>
          <p:nvPr/>
        </p:nvGrpSpPr>
        <p:grpSpPr>
          <a:xfrm rot="19553799">
            <a:off x="7672746" y="2229719"/>
            <a:ext cx="405216" cy="210935"/>
            <a:chOff x="7371183" y="2071397"/>
            <a:chExt cx="681132" cy="354563"/>
          </a:xfrm>
        </p:grpSpPr>
        <p:sp>
          <p:nvSpPr>
            <p:cNvPr id="645" name="Trapezoid 644"/>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6" name="Rounded Rectangle 645"/>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8" name="Straight Connector 637"/>
          <p:cNvCxnSpPr/>
          <p:nvPr/>
        </p:nvCxnSpPr>
        <p:spPr>
          <a:xfrm>
            <a:off x="5708832" y="3462426"/>
            <a:ext cx="1082432"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40" name="Oval 639"/>
          <p:cNvSpPr/>
          <p:nvPr/>
        </p:nvSpPr>
        <p:spPr>
          <a:xfrm>
            <a:off x="6222294" y="3429121"/>
            <a:ext cx="77713" cy="77713"/>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1" name="Straight Connector 640"/>
          <p:cNvCxnSpPr>
            <a:stCxn id="640" idx="7"/>
          </p:cNvCxnSpPr>
          <p:nvPr/>
        </p:nvCxnSpPr>
        <p:spPr>
          <a:xfrm flipV="1">
            <a:off x="6288626" y="2477658"/>
            <a:ext cx="1348726" cy="96284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656377" y="2405496"/>
            <a:ext cx="1577297" cy="1035006"/>
            <a:chOff x="4656377" y="2405496"/>
            <a:chExt cx="1577297" cy="1035006"/>
          </a:xfrm>
        </p:grpSpPr>
        <p:cxnSp>
          <p:nvCxnSpPr>
            <p:cNvPr id="639" name="Straight Arrow Connector 638"/>
            <p:cNvCxnSpPr>
              <a:stCxn id="640" idx="1"/>
              <a:endCxn id="644" idx="5"/>
            </p:cNvCxnSpPr>
            <p:nvPr/>
          </p:nvCxnSpPr>
          <p:spPr>
            <a:xfrm flipH="1" flipV="1">
              <a:off x="5497619" y="2962564"/>
              <a:ext cx="736055" cy="477938"/>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2" name="Oval 641"/>
            <p:cNvSpPr/>
            <p:nvPr/>
          </p:nvSpPr>
          <p:spPr>
            <a:xfrm>
              <a:off x="4656377" y="2405496"/>
              <a:ext cx="77713" cy="7771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3" name="Straight Arrow Connector 642"/>
            <p:cNvCxnSpPr/>
            <p:nvPr/>
          </p:nvCxnSpPr>
          <p:spPr>
            <a:xfrm flipH="1" flipV="1">
              <a:off x="4734089" y="2459605"/>
              <a:ext cx="708579" cy="46326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4" name="Oval 643"/>
            <p:cNvSpPr/>
            <p:nvPr/>
          </p:nvSpPr>
          <p:spPr>
            <a:xfrm>
              <a:off x="5431287" y="2896232"/>
              <a:ext cx="77713" cy="77713"/>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rapezoid 21"/>
          <p:cNvSpPr/>
          <p:nvPr/>
        </p:nvSpPr>
        <p:spPr>
          <a:xfrm>
            <a:off x="4218625" y="5359364"/>
            <a:ext cx="3424763" cy="650639"/>
          </a:xfrm>
          <a:prstGeom prst="trapezoid">
            <a:avLst>
              <a:gd name="adj" fmla="val 159152"/>
            </a:avLst>
          </a:prstGeom>
          <a:solidFill>
            <a:schemeClr val="accent2">
              <a:lumMod val="75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30254" y="4021334"/>
            <a:ext cx="653127" cy="1453057"/>
          </a:xfrm>
          <a:prstGeom prst="rect">
            <a:avLst/>
          </a:prstGeom>
          <a:solidFill>
            <a:srgbClr val="56AE6D"/>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529370" y="4693646"/>
            <a:ext cx="770887" cy="900456"/>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527355" y="5643949"/>
            <a:ext cx="74999" cy="74999"/>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586468" y="4444849"/>
            <a:ext cx="713788" cy="1224253"/>
            <a:chOff x="5586468" y="4444849"/>
            <a:chExt cx="713788" cy="1224253"/>
          </a:xfrm>
        </p:grpSpPr>
        <p:sp>
          <p:nvSpPr>
            <p:cNvPr id="25" name="Oval 24"/>
            <p:cNvSpPr/>
            <p:nvPr/>
          </p:nvSpPr>
          <p:spPr>
            <a:xfrm>
              <a:off x="6225257" y="4444849"/>
              <a:ext cx="74999" cy="749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flipV="1">
              <a:off x="5594844" y="4502340"/>
              <a:ext cx="654946" cy="1166762"/>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586468" y="4897492"/>
              <a:ext cx="423976" cy="739617"/>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979834" y="4833476"/>
              <a:ext cx="74999" cy="74999"/>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4213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1660155" y="3371122"/>
            <a:ext cx="8913570" cy="2466983"/>
            <a:chOff x="1660155" y="3371122"/>
            <a:chExt cx="8913570" cy="2466983"/>
          </a:xfrm>
        </p:grpSpPr>
        <p:sp>
          <p:nvSpPr>
            <p:cNvPr id="658" name="Rectangle 657"/>
            <p:cNvSpPr/>
            <p:nvPr/>
          </p:nvSpPr>
          <p:spPr>
            <a:xfrm>
              <a:off x="6192373"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Rectangle 660"/>
            <p:cNvSpPr/>
            <p:nvPr/>
          </p:nvSpPr>
          <p:spPr>
            <a:xfrm>
              <a:off x="8455214"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Rectangle 654"/>
            <p:cNvSpPr/>
            <p:nvPr/>
          </p:nvSpPr>
          <p:spPr>
            <a:xfrm>
              <a:off x="3932020"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Rectangle 650"/>
            <p:cNvSpPr/>
            <p:nvPr/>
          </p:nvSpPr>
          <p:spPr>
            <a:xfrm>
              <a:off x="1660155"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8" name="Group 647"/>
            <p:cNvGrpSpPr/>
            <p:nvPr/>
          </p:nvGrpSpPr>
          <p:grpSpPr>
            <a:xfrm>
              <a:off x="2713654" y="3785811"/>
              <a:ext cx="534331" cy="563945"/>
              <a:chOff x="1845073" y="2797766"/>
              <a:chExt cx="534331" cy="563945"/>
            </a:xfrm>
          </p:grpSpPr>
          <p:cxnSp>
            <p:nvCxnSpPr>
              <p:cNvPr id="674" name="Straight Arrow Connector 673"/>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p:cNvCxnSpPr/>
              <p:nvPr/>
            </p:nvCxnSpPr>
            <p:spPr>
              <a:xfrm>
                <a:off x="1845073" y="3349402"/>
                <a:ext cx="534331"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49" name="Rectangle 648"/>
            <p:cNvSpPr/>
            <p:nvPr/>
          </p:nvSpPr>
          <p:spPr>
            <a:xfrm>
              <a:off x="2533957" y="3371122"/>
              <a:ext cx="359393"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50" name="Rectangle 649"/>
            <p:cNvSpPr/>
            <p:nvPr/>
          </p:nvSpPr>
          <p:spPr>
            <a:xfrm>
              <a:off x="3137997" y="4094531"/>
              <a:ext cx="37061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X</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nvGrpSpPr>
            <p:cNvPr id="652" name="Group 651"/>
            <p:cNvGrpSpPr/>
            <p:nvPr/>
          </p:nvGrpSpPr>
          <p:grpSpPr>
            <a:xfrm rot="5400000">
              <a:off x="4970379" y="4326774"/>
              <a:ext cx="542599" cy="563945"/>
              <a:chOff x="1845073" y="2797766"/>
              <a:chExt cx="542599" cy="563945"/>
            </a:xfrm>
          </p:grpSpPr>
          <p:cxnSp>
            <p:nvCxnSpPr>
              <p:cNvPr id="672" name="Straight Arrow Connector 671"/>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3" name="Straight Arrow Connector 672"/>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53" name="Rectangle 652"/>
            <p:cNvSpPr/>
            <p:nvPr/>
          </p:nvSpPr>
          <p:spPr>
            <a:xfrm>
              <a:off x="5445695" y="4068170"/>
              <a:ext cx="359393"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54" name="Rectangle 653"/>
            <p:cNvSpPr/>
            <p:nvPr/>
          </p:nvSpPr>
          <p:spPr>
            <a:xfrm>
              <a:off x="4794601" y="4756803"/>
              <a:ext cx="37061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X</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56" name="Rectangle 655"/>
            <p:cNvSpPr/>
            <p:nvPr/>
          </p:nvSpPr>
          <p:spPr>
            <a:xfrm>
              <a:off x="7126254" y="4774909"/>
              <a:ext cx="359393"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57" name="Rectangle 656"/>
            <p:cNvSpPr/>
            <p:nvPr/>
          </p:nvSpPr>
          <p:spPr>
            <a:xfrm>
              <a:off x="6467314" y="4093943"/>
              <a:ext cx="37061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X</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59" name="Rectangle 658"/>
            <p:cNvSpPr/>
            <p:nvPr/>
          </p:nvSpPr>
          <p:spPr>
            <a:xfrm>
              <a:off x="8751306" y="4114702"/>
              <a:ext cx="359393"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60" name="Rectangle 659"/>
            <p:cNvSpPr/>
            <p:nvPr/>
          </p:nvSpPr>
          <p:spPr>
            <a:xfrm>
              <a:off x="9377852" y="3435388"/>
              <a:ext cx="37061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X</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nvGrpSpPr>
            <p:cNvPr id="662" name="Group 661"/>
            <p:cNvGrpSpPr/>
            <p:nvPr/>
          </p:nvGrpSpPr>
          <p:grpSpPr>
            <a:xfrm rot="10800000">
              <a:off x="6770042" y="4327524"/>
              <a:ext cx="542599" cy="563945"/>
              <a:chOff x="1845073" y="2797766"/>
              <a:chExt cx="542599" cy="563945"/>
            </a:xfrm>
          </p:grpSpPr>
          <p:cxnSp>
            <p:nvCxnSpPr>
              <p:cNvPr id="670" name="Straight Arrow Connector 669"/>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1" name="Straight Arrow Connector 670"/>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663" name="Group 662"/>
            <p:cNvGrpSpPr/>
            <p:nvPr/>
          </p:nvGrpSpPr>
          <p:grpSpPr>
            <a:xfrm rot="16200000">
              <a:off x="9031234" y="3826301"/>
              <a:ext cx="542599" cy="563945"/>
              <a:chOff x="1845073" y="2797766"/>
              <a:chExt cx="542599" cy="563945"/>
            </a:xfrm>
          </p:grpSpPr>
          <p:cxnSp>
            <p:nvCxnSpPr>
              <p:cNvPr id="668" name="Straight Arrow Connector 667"/>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64" name="Rectangle 663"/>
            <p:cNvSpPr/>
            <p:nvPr/>
          </p:nvSpPr>
          <p:spPr>
            <a:xfrm>
              <a:off x="2470517" y="5437995"/>
              <a:ext cx="613162" cy="400110"/>
            </a:xfrm>
            <a:prstGeom prst="rect">
              <a:avLst/>
            </a:prstGeom>
            <a:noFill/>
          </p:spPr>
          <p:txBody>
            <a:bodyPr wrap="square" lIns="91440" tIns="45720" rIns="91440" bIns="45720">
              <a:spAutoFit/>
            </a:bodyPr>
            <a:lstStyle/>
            <a:p>
              <a:pPr algn="ctr"/>
              <a:r>
                <a:rPr lang="en-US" sz="2000" b="1" i="1" dirty="0" smtClean="0">
                  <a:ln w="0"/>
                  <a:solidFill>
                    <a:schemeClr val="bg1"/>
                  </a:solidFill>
                  <a:effectLst>
                    <a:outerShdw blurRad="38100" dist="19050" dir="2700000" algn="tl" rotWithShape="0">
                      <a:schemeClr val="dk1">
                        <a:alpha val="40000"/>
                      </a:schemeClr>
                    </a:outerShdw>
                  </a:effectLst>
                </a:rPr>
                <a:t>(0)</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665" name="Rectangle 664"/>
            <p:cNvSpPr/>
            <p:nvPr/>
          </p:nvSpPr>
          <p:spPr>
            <a:xfrm>
              <a:off x="4734679" y="5437995"/>
              <a:ext cx="613162" cy="400110"/>
            </a:xfrm>
            <a:prstGeom prst="rect">
              <a:avLst/>
            </a:prstGeom>
            <a:noFill/>
          </p:spPr>
          <p:txBody>
            <a:bodyPr wrap="square" lIns="91440" tIns="45720" rIns="91440" bIns="45720">
              <a:spAutoFit/>
            </a:bodyPr>
            <a:lstStyle/>
            <a:p>
              <a:pPr algn="ctr"/>
              <a:r>
                <a:rPr lang="en-US" sz="2000" b="1" i="1" dirty="0" smtClean="0">
                  <a:ln w="0"/>
                  <a:solidFill>
                    <a:schemeClr val="bg1"/>
                  </a:solidFill>
                  <a:effectLst>
                    <a:outerShdw blurRad="38100" dist="19050" dir="2700000" algn="tl" rotWithShape="0">
                      <a:schemeClr val="dk1">
                        <a:alpha val="40000"/>
                      </a:schemeClr>
                    </a:outerShdw>
                  </a:effectLst>
                </a:rPr>
                <a:t>(1)</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666" name="Rectangle 665"/>
            <p:cNvSpPr/>
            <p:nvPr/>
          </p:nvSpPr>
          <p:spPr>
            <a:xfrm>
              <a:off x="7043914" y="5437995"/>
              <a:ext cx="613162" cy="400110"/>
            </a:xfrm>
            <a:prstGeom prst="rect">
              <a:avLst/>
            </a:prstGeom>
            <a:noFill/>
          </p:spPr>
          <p:txBody>
            <a:bodyPr wrap="square" lIns="91440" tIns="45720" rIns="91440" bIns="45720">
              <a:spAutoFit/>
            </a:bodyPr>
            <a:lstStyle/>
            <a:p>
              <a:pPr algn="ctr"/>
              <a:r>
                <a:rPr lang="en-US" sz="2000" b="1" i="1" dirty="0" smtClean="0">
                  <a:ln w="0"/>
                  <a:solidFill>
                    <a:schemeClr val="bg1"/>
                  </a:solidFill>
                  <a:effectLst>
                    <a:outerShdw blurRad="38100" dist="19050" dir="2700000" algn="tl" rotWithShape="0">
                      <a:schemeClr val="dk1">
                        <a:alpha val="40000"/>
                      </a:schemeClr>
                    </a:outerShdw>
                  </a:effectLst>
                </a:rPr>
                <a:t>(2)</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667" name="Rectangle 666"/>
            <p:cNvSpPr/>
            <p:nvPr/>
          </p:nvSpPr>
          <p:spPr>
            <a:xfrm>
              <a:off x="9268417" y="5437995"/>
              <a:ext cx="613162" cy="400110"/>
            </a:xfrm>
            <a:prstGeom prst="rect">
              <a:avLst/>
            </a:prstGeom>
            <a:noFill/>
          </p:spPr>
          <p:txBody>
            <a:bodyPr wrap="square" lIns="91440" tIns="45720" rIns="91440" bIns="45720">
              <a:spAutoFit/>
            </a:bodyPr>
            <a:lstStyle/>
            <a:p>
              <a:pPr algn="ctr"/>
              <a:r>
                <a:rPr lang="en-US" sz="2000" b="1" i="1" dirty="0" smtClean="0">
                  <a:ln w="0"/>
                  <a:solidFill>
                    <a:schemeClr val="bg1"/>
                  </a:solidFill>
                  <a:effectLst>
                    <a:outerShdw blurRad="38100" dist="19050" dir="2700000" algn="tl" rotWithShape="0">
                      <a:schemeClr val="dk1">
                        <a:alpha val="40000"/>
                      </a:schemeClr>
                    </a:outerShdw>
                  </a:effectLst>
                </a:rPr>
                <a:t>(3)</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sp>
        <p:nvSpPr>
          <p:cNvPr id="676" name="Rectangle 675"/>
          <p:cNvSpPr/>
          <p:nvPr/>
        </p:nvSpPr>
        <p:spPr>
          <a:xfrm>
            <a:off x="4101671" y="2131418"/>
            <a:ext cx="4105625" cy="769441"/>
          </a:xfrm>
          <a:prstGeom prst="rect">
            <a:avLst/>
          </a:prstGeom>
          <a:noFill/>
        </p:spPr>
        <p:txBody>
          <a:bodyPr wrap="square" lIns="91440" tIns="45720" rIns="91440" bIns="45720">
            <a:spAutoFit/>
          </a:bodyPr>
          <a:lstStyle/>
          <a:p>
            <a:r>
              <a:rPr lang="en-US" sz="4400" b="1" i="1" dirty="0" err="1">
                <a:ln w="0"/>
                <a:solidFill>
                  <a:schemeClr val="bg1"/>
                </a:solidFill>
                <a:effectLst>
                  <a:outerShdw blurRad="38100" dist="19050" dir="2700000" algn="tl" rotWithShape="0">
                    <a:schemeClr val="dk1">
                      <a:alpha val="40000"/>
                    </a:schemeClr>
                  </a:outerShdw>
                </a:effectLst>
              </a:rPr>
              <a:t>u</a:t>
            </a:r>
            <a:r>
              <a:rPr lang="en-US" sz="4400" b="1" i="1" dirty="0" err="1" smtClean="0">
                <a:ln w="0"/>
                <a:solidFill>
                  <a:schemeClr val="bg1"/>
                </a:solidFill>
                <a:effectLst>
                  <a:outerShdw blurRad="38100" dist="19050" dir="2700000" algn="tl" rotWithShape="0">
                    <a:schemeClr val="dk1">
                      <a:alpha val="40000"/>
                    </a:schemeClr>
                  </a:outerShdw>
                </a:effectLst>
              </a:rPr>
              <a:t>int</a:t>
            </a:r>
            <a:r>
              <a:rPr lang="en-US" sz="4400" b="1" i="1" dirty="0" smtClean="0">
                <a:ln w="0"/>
                <a:solidFill>
                  <a:schemeClr val="bg1"/>
                </a:solidFill>
                <a:effectLst>
                  <a:outerShdw blurRad="38100" dist="19050" dir="2700000" algn="tl" rotWithShape="0">
                    <a:schemeClr val="dk1">
                      <a:alpha val="40000"/>
                    </a:schemeClr>
                  </a:outerShdw>
                </a:effectLst>
              </a:rPr>
              <a:t> </a:t>
            </a:r>
            <a:r>
              <a:rPr lang="en-US" sz="4400" b="1" i="1" dirty="0" err="1" smtClean="0">
                <a:ln w="0"/>
                <a:solidFill>
                  <a:schemeClr val="bg1"/>
                </a:solidFill>
                <a:effectLst>
                  <a:outerShdw blurRad="38100" dist="19050" dir="2700000" algn="tl" rotWithShape="0">
                    <a:schemeClr val="dk1">
                      <a:alpha val="40000"/>
                    </a:schemeClr>
                  </a:outerShdw>
                </a:effectLst>
              </a:rPr>
              <a:t>atomicMin</a:t>
            </a:r>
            <a:r>
              <a:rPr lang="en-US" sz="4400" b="1" i="1" dirty="0" smtClean="0">
                <a:ln w="0"/>
                <a:solidFill>
                  <a:schemeClr val="bg1"/>
                </a:solidFill>
                <a:effectLst>
                  <a:outerShdw blurRad="38100" dist="19050" dir="2700000" algn="tl" rotWithShape="0">
                    <a:schemeClr val="dk1">
                      <a:alpha val="40000"/>
                    </a:schemeClr>
                  </a:outerShdw>
                </a:effectLst>
              </a:rPr>
              <a:t>()</a:t>
            </a:r>
            <a:endParaRPr lang="en-US" sz="4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5714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6"/>
                                        </p:tgtEl>
                                        <p:attrNameLst>
                                          <p:attrName>style.visibility</p:attrName>
                                        </p:attrNameLst>
                                      </p:cBhvr>
                                      <p:to>
                                        <p:strVal val="visible"/>
                                      </p:to>
                                    </p:set>
                                    <p:animEffect transition="in" filter="fade">
                                      <p:cBhvr>
                                        <p:cTn id="7" dur="500"/>
                                        <p:tgtEl>
                                          <p:spTgt spid="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315229"/>
            <a:ext cx="2287806"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Motivation</a:t>
            </a:r>
            <a:endParaRPr lang="en-US" sz="36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102" y="1309787"/>
            <a:ext cx="8383467" cy="4715700"/>
          </a:xfrm>
          <a:prstGeom prst="rect">
            <a:avLst/>
          </a:prstGeom>
        </p:spPr>
      </p:pic>
    </p:spTree>
    <p:extLst>
      <p:ext uri="{BB962C8B-B14F-4D97-AF65-F5344CB8AC3E}">
        <p14:creationId xmlns:p14="http://schemas.microsoft.com/office/powerpoint/2010/main" val="397452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grpSp>
        <p:nvGrpSpPr>
          <p:cNvPr id="7" name="Group 6"/>
          <p:cNvGrpSpPr/>
          <p:nvPr/>
        </p:nvGrpSpPr>
        <p:grpSpPr>
          <a:xfrm>
            <a:off x="7349220" y="3475630"/>
            <a:ext cx="3230253" cy="2825488"/>
            <a:chOff x="8517621" y="2833222"/>
            <a:chExt cx="2118511" cy="1853052"/>
          </a:xfrm>
        </p:grpSpPr>
        <p:sp>
          <p:nvSpPr>
            <p:cNvPr id="34" name="Rectangle 33"/>
            <p:cNvSpPr/>
            <p:nvPr/>
          </p:nvSpPr>
          <p:spPr>
            <a:xfrm>
              <a:off x="8517621" y="2850435"/>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813713" y="3512536"/>
              <a:ext cx="359393"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Y</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6" name="Rectangle 35"/>
            <p:cNvSpPr/>
            <p:nvPr/>
          </p:nvSpPr>
          <p:spPr>
            <a:xfrm>
              <a:off x="9440259" y="2833222"/>
              <a:ext cx="370614"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rPr>
                <a:t>X</a:t>
              </a:r>
              <a:endParaRPr lang="en-US" sz="2800" b="0" cap="none" spc="0" dirty="0">
                <a:ln w="0"/>
                <a:solidFill>
                  <a:schemeClr val="tx1"/>
                </a:solidFill>
                <a:effectLst>
                  <a:outerShdw blurRad="38100" dist="19050" dir="2700000" algn="tl" rotWithShape="0">
                    <a:schemeClr val="dk1">
                      <a:alpha val="40000"/>
                    </a:schemeClr>
                  </a:outerShdw>
                </a:effectLst>
              </a:endParaRPr>
            </a:p>
          </p:txBody>
        </p:sp>
        <p:grpSp>
          <p:nvGrpSpPr>
            <p:cNvPr id="37" name="Group 36"/>
            <p:cNvGrpSpPr/>
            <p:nvPr/>
          </p:nvGrpSpPr>
          <p:grpSpPr>
            <a:xfrm rot="16200000">
              <a:off x="9093641" y="3224135"/>
              <a:ext cx="542599" cy="563945"/>
              <a:chOff x="1845073" y="2797766"/>
              <a:chExt cx="542599" cy="563945"/>
            </a:xfrm>
          </p:grpSpPr>
          <p:cxnSp>
            <p:nvCxnSpPr>
              <p:cNvPr id="38" name="Straight Arrow Connector 37"/>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2882726" y="2425680"/>
            <a:ext cx="3171460" cy="1730022"/>
            <a:chOff x="2882726" y="2425680"/>
            <a:chExt cx="3171460" cy="1730022"/>
          </a:xfrm>
        </p:grpSpPr>
        <p:sp>
          <p:nvSpPr>
            <p:cNvPr id="43" name="Oval 42"/>
            <p:cNvSpPr/>
            <p:nvPr/>
          </p:nvSpPr>
          <p:spPr>
            <a:xfrm>
              <a:off x="5805642" y="2425680"/>
              <a:ext cx="248544" cy="248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 name="Group 1"/>
            <p:cNvGrpSpPr/>
            <p:nvPr/>
          </p:nvGrpSpPr>
          <p:grpSpPr>
            <a:xfrm>
              <a:off x="2882726" y="2639160"/>
              <a:ext cx="2855819" cy="1516542"/>
              <a:chOff x="2882726" y="2639160"/>
              <a:chExt cx="2855819" cy="1516542"/>
            </a:xfrm>
          </p:grpSpPr>
          <p:cxnSp>
            <p:nvCxnSpPr>
              <p:cNvPr id="41" name="Straight Arrow Connector 40"/>
              <p:cNvCxnSpPr/>
              <p:nvPr/>
            </p:nvCxnSpPr>
            <p:spPr>
              <a:xfrm flipH="1">
                <a:off x="3174853" y="2639160"/>
                <a:ext cx="2563692" cy="1303062"/>
              </a:xfrm>
              <a:prstGeom prst="straightConnector1">
                <a:avLst/>
              </a:prstGeom>
              <a:ln w="762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882726" y="3907158"/>
                <a:ext cx="248544" cy="2485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 name="Group 2"/>
          <p:cNvGrpSpPr/>
          <p:nvPr/>
        </p:nvGrpSpPr>
        <p:grpSpPr>
          <a:xfrm>
            <a:off x="1252089" y="2397905"/>
            <a:ext cx="4648538" cy="3416368"/>
            <a:chOff x="1252089" y="2397905"/>
            <a:chExt cx="4648538" cy="3416368"/>
          </a:xfrm>
        </p:grpSpPr>
        <p:sp>
          <p:nvSpPr>
            <p:cNvPr id="46" name="Rectangle 45"/>
            <p:cNvSpPr/>
            <p:nvPr/>
          </p:nvSpPr>
          <p:spPr>
            <a:xfrm>
              <a:off x="3101981" y="5229498"/>
              <a:ext cx="2798644" cy="584775"/>
            </a:xfrm>
            <a:prstGeom prst="rect">
              <a:avLst/>
            </a:prstGeom>
            <a:noFill/>
          </p:spPr>
          <p:txBody>
            <a:bodyPr wrap="square" lIns="91440" tIns="45720" rIns="91440" bIns="45720">
              <a:spAutoFit/>
            </a:bodyPr>
            <a:lstStyle/>
            <a:p>
              <a:pPr algn="ctr"/>
              <a:r>
                <a:rPr lang="en-US" sz="3200" i="1" dirty="0" smtClean="0">
                  <a:ln w="0"/>
                  <a:solidFill>
                    <a:schemeClr val="bg1"/>
                  </a:solidFill>
                  <a:effectLst>
                    <a:outerShdw blurRad="38100" dist="19050" dir="2700000" algn="tl" rotWithShape="0">
                      <a:schemeClr val="dk1">
                        <a:alpha val="40000"/>
                      </a:schemeClr>
                    </a:outerShdw>
                  </a:effectLst>
                </a:rPr>
                <a:t>abs(x) &gt; abs(y)</a:t>
              </a:r>
              <a:endParaRPr lang="en-US" sz="3200" b="0" i="1" cap="none" spc="0" dirty="0">
                <a:ln w="0"/>
                <a:solidFill>
                  <a:schemeClr val="bg1"/>
                </a:solidFill>
                <a:effectLst>
                  <a:outerShdw blurRad="38100" dist="19050" dir="2700000" algn="tl" rotWithShape="0">
                    <a:schemeClr val="dk1">
                      <a:alpha val="40000"/>
                    </a:schemeClr>
                  </a:outerShdw>
                </a:effectLst>
              </a:endParaRPr>
            </a:p>
          </p:txBody>
        </p:sp>
        <p:sp>
          <p:nvSpPr>
            <p:cNvPr id="49" name="Rectangle 48"/>
            <p:cNvSpPr/>
            <p:nvPr/>
          </p:nvSpPr>
          <p:spPr>
            <a:xfrm>
              <a:off x="3892469" y="4464696"/>
              <a:ext cx="1217668" cy="584775"/>
            </a:xfrm>
            <a:prstGeom prst="rect">
              <a:avLst/>
            </a:prstGeom>
            <a:noFill/>
          </p:spPr>
          <p:txBody>
            <a:bodyPr wrap="square" lIns="91440" tIns="45720" rIns="91440" bIns="45720">
              <a:spAutoFit/>
            </a:bodyPr>
            <a:lstStyle/>
            <a:p>
              <a:pPr algn="ctr"/>
              <a:r>
                <a:rPr lang="en-US" sz="3200" i="1" dirty="0" smtClean="0">
                  <a:ln w="0"/>
                  <a:solidFill>
                    <a:schemeClr val="bg1"/>
                  </a:solidFill>
                  <a:effectLst>
                    <a:outerShdw blurRad="38100" dist="19050" dir="2700000" algn="tl" rotWithShape="0">
                      <a:schemeClr val="dk1">
                        <a:alpha val="40000"/>
                      </a:schemeClr>
                    </a:outerShdw>
                  </a:effectLst>
                </a:rPr>
                <a:t>abs(x)</a:t>
              </a:r>
              <a:endParaRPr lang="en-US" sz="3200" b="0" i="1" cap="none" spc="0" dirty="0">
                <a:ln w="0"/>
                <a:solidFill>
                  <a:schemeClr val="bg1"/>
                </a:solidFill>
                <a:effectLst>
                  <a:outerShdw blurRad="38100" dist="19050" dir="2700000" algn="tl" rotWithShape="0">
                    <a:schemeClr val="dk1">
                      <a:alpha val="40000"/>
                    </a:schemeClr>
                  </a:outerShdw>
                </a:effectLst>
              </a:endParaRPr>
            </a:p>
          </p:txBody>
        </p:sp>
        <p:sp>
          <p:nvSpPr>
            <p:cNvPr id="50" name="Rectangle 49"/>
            <p:cNvSpPr/>
            <p:nvPr/>
          </p:nvSpPr>
          <p:spPr>
            <a:xfrm>
              <a:off x="1252089" y="2890855"/>
              <a:ext cx="1269444" cy="584775"/>
            </a:xfrm>
            <a:prstGeom prst="rect">
              <a:avLst/>
            </a:prstGeom>
            <a:noFill/>
          </p:spPr>
          <p:txBody>
            <a:bodyPr wrap="square" lIns="91440" tIns="45720" rIns="91440" bIns="45720">
              <a:spAutoFit/>
            </a:bodyPr>
            <a:lstStyle/>
            <a:p>
              <a:pPr algn="ctr"/>
              <a:r>
                <a:rPr lang="en-US" sz="3200" i="1" dirty="0" smtClean="0">
                  <a:ln w="0"/>
                  <a:solidFill>
                    <a:schemeClr val="bg1"/>
                  </a:solidFill>
                  <a:effectLst>
                    <a:outerShdw blurRad="38100" dist="19050" dir="2700000" algn="tl" rotWithShape="0">
                      <a:schemeClr val="dk1">
                        <a:alpha val="40000"/>
                      </a:schemeClr>
                    </a:outerShdw>
                  </a:effectLst>
                </a:rPr>
                <a:t>abs(y)</a:t>
              </a:r>
              <a:endParaRPr lang="en-US" sz="3200" b="0" i="1" cap="none" spc="0" dirty="0">
                <a:ln w="0"/>
                <a:solidFill>
                  <a:schemeClr val="bg1"/>
                </a:solidFill>
                <a:effectLst>
                  <a:outerShdw blurRad="38100" dist="19050" dir="2700000" algn="tl" rotWithShape="0">
                    <a:schemeClr val="dk1">
                      <a:alpha val="40000"/>
                    </a:schemeClr>
                  </a:outerShdw>
                </a:effectLst>
              </a:endParaRPr>
            </a:p>
          </p:txBody>
        </p:sp>
        <p:sp>
          <p:nvSpPr>
            <p:cNvPr id="9" name="Left Brace 8"/>
            <p:cNvSpPr/>
            <p:nvPr/>
          </p:nvSpPr>
          <p:spPr>
            <a:xfrm>
              <a:off x="2521533" y="2397905"/>
              <a:ext cx="245659" cy="1544318"/>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p:cNvSpPr/>
            <p:nvPr/>
          </p:nvSpPr>
          <p:spPr>
            <a:xfrm rot="16200000">
              <a:off x="4414859" y="2923171"/>
              <a:ext cx="172892" cy="2798645"/>
            </a:xfrm>
            <a:prstGeom prst="leftBrace">
              <a:avLst/>
            </a:prstGeom>
            <a:no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6518776" y="1773646"/>
            <a:ext cx="5391507" cy="1442950"/>
            <a:chOff x="1660155" y="3371122"/>
            <a:chExt cx="8913570" cy="2557908"/>
          </a:xfrm>
        </p:grpSpPr>
        <p:sp>
          <p:nvSpPr>
            <p:cNvPr id="21" name="Rectangle 20"/>
            <p:cNvSpPr/>
            <p:nvPr/>
          </p:nvSpPr>
          <p:spPr>
            <a:xfrm>
              <a:off x="6192373"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Rectangle 21"/>
            <p:cNvSpPr/>
            <p:nvPr/>
          </p:nvSpPr>
          <p:spPr>
            <a:xfrm>
              <a:off x="8455214"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Rectangle 22"/>
            <p:cNvSpPr/>
            <p:nvPr/>
          </p:nvSpPr>
          <p:spPr>
            <a:xfrm>
              <a:off x="3932020"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 name="Rectangle 23"/>
            <p:cNvSpPr/>
            <p:nvPr/>
          </p:nvSpPr>
          <p:spPr>
            <a:xfrm>
              <a:off x="1660155" y="3452601"/>
              <a:ext cx="2118511" cy="1835839"/>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25" name="Group 24"/>
            <p:cNvGrpSpPr/>
            <p:nvPr/>
          </p:nvGrpSpPr>
          <p:grpSpPr>
            <a:xfrm>
              <a:off x="2713654" y="3785811"/>
              <a:ext cx="534331" cy="563945"/>
              <a:chOff x="1845073" y="2797766"/>
              <a:chExt cx="534331" cy="563945"/>
            </a:xfrm>
          </p:grpSpPr>
          <p:cxnSp>
            <p:nvCxnSpPr>
              <p:cNvPr id="60" name="Straight Arrow Connector 59"/>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845073" y="3349402"/>
                <a:ext cx="534331" cy="0"/>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2478847" y="3371122"/>
              <a:ext cx="469612" cy="600153"/>
            </a:xfrm>
            <a:prstGeom prst="rect">
              <a:avLst/>
            </a:prstGeom>
            <a:noFill/>
          </p:spPr>
          <p:txBody>
            <a:bodyPr wrap="none" lIns="91440" tIns="45720" rIns="91440" bIns="45720">
              <a:spAutoFi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Y</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p:cNvSpPr/>
            <p:nvPr/>
          </p:nvSpPr>
          <p:spPr>
            <a:xfrm>
              <a:off x="3083196" y="4094532"/>
              <a:ext cx="480213" cy="600153"/>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X</a:t>
              </a:r>
              <a:endParaRPr lang="en-US" sz="1600" b="0" cap="none" spc="0" dirty="0">
                <a:ln w="0"/>
                <a:solidFill>
                  <a:schemeClr val="tx1"/>
                </a:solidFill>
                <a:effectLst>
                  <a:outerShdw blurRad="38100" dist="19050" dir="2700000" algn="tl" rotWithShape="0">
                    <a:schemeClr val="dk1">
                      <a:alpha val="40000"/>
                    </a:schemeClr>
                  </a:outerShdw>
                </a:effectLst>
              </a:endParaRPr>
            </a:p>
          </p:txBody>
        </p:sp>
        <p:grpSp>
          <p:nvGrpSpPr>
            <p:cNvPr id="28" name="Group 27"/>
            <p:cNvGrpSpPr/>
            <p:nvPr/>
          </p:nvGrpSpPr>
          <p:grpSpPr>
            <a:xfrm rot="5400000">
              <a:off x="4970379" y="4326774"/>
              <a:ext cx="542599" cy="563945"/>
              <a:chOff x="1845073" y="2797766"/>
              <a:chExt cx="542599" cy="563945"/>
            </a:xfrm>
          </p:grpSpPr>
          <p:cxnSp>
            <p:nvCxnSpPr>
              <p:cNvPr id="58" name="Straight Arrow Connector 57"/>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5390585" y="4068170"/>
              <a:ext cx="469612" cy="600153"/>
            </a:xfrm>
            <a:prstGeom prst="rect">
              <a:avLst/>
            </a:prstGeom>
            <a:noFill/>
          </p:spPr>
          <p:txBody>
            <a:bodyPr wrap="none" lIns="91440" tIns="45720" rIns="91440" bIns="45720">
              <a:spAutoFi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Y</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p:cNvSpPr/>
            <p:nvPr/>
          </p:nvSpPr>
          <p:spPr>
            <a:xfrm>
              <a:off x="4739801" y="4756803"/>
              <a:ext cx="480213" cy="600153"/>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X</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1" name="Rectangle 30"/>
            <p:cNvSpPr/>
            <p:nvPr/>
          </p:nvSpPr>
          <p:spPr>
            <a:xfrm>
              <a:off x="7071144" y="4774909"/>
              <a:ext cx="469612" cy="600153"/>
            </a:xfrm>
            <a:prstGeom prst="rect">
              <a:avLst/>
            </a:prstGeom>
            <a:noFill/>
          </p:spPr>
          <p:txBody>
            <a:bodyPr wrap="none" lIns="91440" tIns="45720" rIns="91440" bIns="45720">
              <a:spAutoFi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Y</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p:cNvSpPr/>
            <p:nvPr/>
          </p:nvSpPr>
          <p:spPr>
            <a:xfrm>
              <a:off x="6412513" y="4093943"/>
              <a:ext cx="480213" cy="600153"/>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X</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3" name="Rectangle 32"/>
            <p:cNvSpPr/>
            <p:nvPr/>
          </p:nvSpPr>
          <p:spPr>
            <a:xfrm>
              <a:off x="8696195" y="4114701"/>
              <a:ext cx="469612" cy="600153"/>
            </a:xfrm>
            <a:prstGeom prst="rect">
              <a:avLst/>
            </a:prstGeom>
            <a:noFill/>
          </p:spPr>
          <p:txBody>
            <a:bodyPr wrap="none" lIns="91440" tIns="45720" rIns="91440" bIns="45720">
              <a:spAutoFit/>
            </a:bodyPr>
            <a:lstStyle/>
            <a:p>
              <a:pPr algn="ctr"/>
              <a:r>
                <a:rPr lang="en-US" sz="1600" b="0" cap="none" spc="0" dirty="0" smtClean="0">
                  <a:ln w="0"/>
                  <a:solidFill>
                    <a:schemeClr val="tx1"/>
                  </a:solidFill>
                  <a:effectLst>
                    <a:outerShdw blurRad="38100" dist="19050" dir="2700000" algn="tl" rotWithShape="0">
                      <a:schemeClr val="dk1">
                        <a:alpha val="40000"/>
                      </a:schemeClr>
                    </a:outerShdw>
                  </a:effectLst>
                </a:rPr>
                <a:t>Y</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40" name="Rectangle 39"/>
            <p:cNvSpPr/>
            <p:nvPr/>
          </p:nvSpPr>
          <p:spPr>
            <a:xfrm>
              <a:off x="9323051" y="3435387"/>
              <a:ext cx="480213" cy="600153"/>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X</a:t>
              </a:r>
              <a:endParaRPr lang="en-US" sz="1600" b="0" cap="none" spc="0" dirty="0">
                <a:ln w="0"/>
                <a:solidFill>
                  <a:schemeClr val="tx1"/>
                </a:solidFill>
                <a:effectLst>
                  <a:outerShdw blurRad="38100" dist="19050" dir="2700000" algn="tl" rotWithShape="0">
                    <a:schemeClr val="dk1">
                      <a:alpha val="40000"/>
                    </a:schemeClr>
                  </a:outerShdw>
                </a:effectLst>
              </a:endParaRPr>
            </a:p>
          </p:txBody>
        </p:sp>
        <p:grpSp>
          <p:nvGrpSpPr>
            <p:cNvPr id="42" name="Group 41"/>
            <p:cNvGrpSpPr/>
            <p:nvPr/>
          </p:nvGrpSpPr>
          <p:grpSpPr>
            <a:xfrm rot="10800000">
              <a:off x="6770042" y="4327524"/>
              <a:ext cx="542599" cy="563945"/>
              <a:chOff x="1845073" y="2797766"/>
              <a:chExt cx="542599" cy="563945"/>
            </a:xfrm>
          </p:grpSpPr>
          <p:cxnSp>
            <p:nvCxnSpPr>
              <p:cNvPr id="56" name="Straight Arrow Connector 55"/>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16200000">
              <a:off x="9031234" y="3826301"/>
              <a:ext cx="542599" cy="563945"/>
              <a:chOff x="1845073" y="2797766"/>
              <a:chExt cx="542599" cy="563945"/>
            </a:xfrm>
          </p:grpSpPr>
          <p:cxnSp>
            <p:nvCxnSpPr>
              <p:cNvPr id="54" name="Straight Arrow Connector 53"/>
              <p:cNvCxnSpPr/>
              <p:nvPr/>
            </p:nvCxnSpPr>
            <p:spPr>
              <a:xfrm flipV="1">
                <a:off x="1845073" y="2797766"/>
                <a:ext cx="0" cy="563945"/>
              </a:xfrm>
              <a:prstGeom prst="straightConnector1">
                <a:avLst/>
              </a:prstGeom>
              <a:ln w="381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6200000">
                <a:off x="2111854" y="3073583"/>
                <a:ext cx="9037" cy="542599"/>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2470518" y="5437996"/>
              <a:ext cx="613162" cy="491034"/>
            </a:xfrm>
            <a:prstGeom prst="rect">
              <a:avLst/>
            </a:prstGeom>
            <a:noFill/>
          </p:spPr>
          <p:txBody>
            <a:bodyPr wrap="square" lIns="91440" tIns="45720" rIns="91440" bIns="45720">
              <a:spAutoFit/>
            </a:bodyPr>
            <a:lstStyle/>
            <a:p>
              <a:pPr algn="ctr"/>
              <a:r>
                <a:rPr lang="en-US" sz="1200" b="1" i="1" dirty="0" smtClean="0">
                  <a:ln w="0"/>
                  <a:solidFill>
                    <a:schemeClr val="bg1"/>
                  </a:solidFill>
                  <a:effectLst>
                    <a:outerShdw blurRad="38100" dist="19050" dir="2700000" algn="tl" rotWithShape="0">
                      <a:schemeClr val="dk1">
                        <a:alpha val="40000"/>
                      </a:schemeClr>
                    </a:outerShdw>
                  </a:effectLst>
                </a:rPr>
                <a:t>(0)</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48" name="Rectangle 47"/>
            <p:cNvSpPr/>
            <p:nvPr/>
          </p:nvSpPr>
          <p:spPr>
            <a:xfrm>
              <a:off x="4734679" y="5437994"/>
              <a:ext cx="613162" cy="491034"/>
            </a:xfrm>
            <a:prstGeom prst="rect">
              <a:avLst/>
            </a:prstGeom>
            <a:noFill/>
          </p:spPr>
          <p:txBody>
            <a:bodyPr wrap="square" lIns="91440" tIns="45720" rIns="91440" bIns="45720">
              <a:spAutoFit/>
            </a:bodyPr>
            <a:lstStyle/>
            <a:p>
              <a:pPr algn="ctr"/>
              <a:r>
                <a:rPr lang="en-US" sz="1200" b="1" i="1" dirty="0" smtClean="0">
                  <a:ln w="0"/>
                  <a:solidFill>
                    <a:schemeClr val="bg1"/>
                  </a:solidFill>
                  <a:effectLst>
                    <a:outerShdw blurRad="38100" dist="19050" dir="2700000" algn="tl" rotWithShape="0">
                      <a:schemeClr val="dk1">
                        <a:alpha val="40000"/>
                      </a:schemeClr>
                    </a:outerShdw>
                  </a:effectLst>
                </a:rPr>
                <a:t>(1)</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51" name="Rectangle 50"/>
            <p:cNvSpPr/>
            <p:nvPr/>
          </p:nvSpPr>
          <p:spPr>
            <a:xfrm>
              <a:off x="7043915" y="5437994"/>
              <a:ext cx="613162" cy="491034"/>
            </a:xfrm>
            <a:prstGeom prst="rect">
              <a:avLst/>
            </a:prstGeom>
            <a:noFill/>
          </p:spPr>
          <p:txBody>
            <a:bodyPr wrap="square" lIns="91440" tIns="45720" rIns="91440" bIns="45720">
              <a:spAutoFit/>
            </a:bodyPr>
            <a:lstStyle/>
            <a:p>
              <a:pPr algn="ctr"/>
              <a:r>
                <a:rPr lang="en-US" sz="1200" b="1" i="1" dirty="0" smtClean="0">
                  <a:ln w="0"/>
                  <a:solidFill>
                    <a:schemeClr val="bg1"/>
                  </a:solidFill>
                  <a:effectLst>
                    <a:outerShdw blurRad="38100" dist="19050" dir="2700000" algn="tl" rotWithShape="0">
                      <a:schemeClr val="dk1">
                        <a:alpha val="40000"/>
                      </a:schemeClr>
                    </a:outerShdw>
                  </a:effectLst>
                </a:rPr>
                <a:t>(2)</a:t>
              </a:r>
              <a:endParaRPr lang="en-US" sz="1200" b="0" cap="none" spc="0" dirty="0">
                <a:ln w="0"/>
                <a:solidFill>
                  <a:schemeClr val="bg1"/>
                </a:solidFill>
                <a:effectLst>
                  <a:outerShdw blurRad="38100" dist="19050" dir="2700000" algn="tl" rotWithShape="0">
                    <a:schemeClr val="dk1">
                      <a:alpha val="40000"/>
                    </a:schemeClr>
                  </a:outerShdw>
                </a:effectLst>
              </a:endParaRPr>
            </a:p>
          </p:txBody>
        </p:sp>
        <p:sp>
          <p:nvSpPr>
            <p:cNvPr id="52" name="Rectangle 51"/>
            <p:cNvSpPr/>
            <p:nvPr/>
          </p:nvSpPr>
          <p:spPr>
            <a:xfrm>
              <a:off x="9268417" y="5437994"/>
              <a:ext cx="613162" cy="491034"/>
            </a:xfrm>
            <a:prstGeom prst="rect">
              <a:avLst/>
            </a:prstGeom>
            <a:noFill/>
          </p:spPr>
          <p:txBody>
            <a:bodyPr wrap="square" lIns="91440" tIns="45720" rIns="91440" bIns="45720">
              <a:spAutoFit/>
            </a:bodyPr>
            <a:lstStyle/>
            <a:p>
              <a:pPr algn="ctr"/>
              <a:r>
                <a:rPr lang="en-US" sz="1200" b="1" i="1" dirty="0" smtClean="0">
                  <a:ln w="0"/>
                  <a:solidFill>
                    <a:schemeClr val="bg1"/>
                  </a:solidFill>
                  <a:effectLst>
                    <a:outerShdw blurRad="38100" dist="19050" dir="2700000" algn="tl" rotWithShape="0">
                      <a:schemeClr val="dk1">
                        <a:alpha val="40000"/>
                      </a:schemeClr>
                    </a:outerShdw>
                  </a:effectLst>
                </a:rPr>
                <a:t>(3)</a:t>
              </a:r>
              <a:endParaRPr lang="en-US" sz="1200" b="0" cap="none" spc="0" dirty="0">
                <a:ln w="0"/>
                <a:solidFill>
                  <a:schemeClr val="bg1"/>
                </a:solidFill>
                <a:effectLst>
                  <a:outerShdw blurRad="38100" dist="19050" dir="2700000" algn="tl" rotWithShape="0">
                    <a:schemeClr val="dk1">
                      <a:alpha val="40000"/>
                    </a:schemeClr>
                  </a:outerShdw>
                </a:effectLst>
              </a:endParaRPr>
            </a:p>
          </p:txBody>
        </p:sp>
      </p:grpSp>
      <p:cxnSp>
        <p:nvCxnSpPr>
          <p:cNvPr id="6" name="Elbow Connector 5"/>
          <p:cNvCxnSpPr>
            <a:endCxn id="34" idx="3"/>
          </p:cNvCxnSpPr>
          <p:nvPr/>
        </p:nvCxnSpPr>
        <p:spPr>
          <a:xfrm rot="5400000">
            <a:off x="10100603" y="3695465"/>
            <a:ext cx="1684902" cy="727162"/>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52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grpSp>
        <p:nvGrpSpPr>
          <p:cNvPr id="19" name="Group 18"/>
          <p:cNvGrpSpPr/>
          <p:nvPr/>
        </p:nvGrpSpPr>
        <p:grpSpPr>
          <a:xfrm>
            <a:off x="1916009" y="1810134"/>
            <a:ext cx="8296395" cy="4734715"/>
            <a:chOff x="1436506" y="226661"/>
            <a:chExt cx="7892607" cy="4334435"/>
          </a:xfrm>
        </p:grpSpPr>
        <p:sp>
          <p:nvSpPr>
            <p:cNvPr id="20" name="Rectangle 19"/>
            <p:cNvSpPr/>
            <p:nvPr/>
          </p:nvSpPr>
          <p:spPr>
            <a:xfrm flipV="1">
              <a:off x="1438426" y="3212173"/>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 name="Rectangle 20"/>
            <p:cNvSpPr/>
            <p:nvPr/>
          </p:nvSpPr>
          <p:spPr>
            <a:xfrm flipV="1">
              <a:off x="1659543" y="3212174"/>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 name="Rectangle 21"/>
            <p:cNvSpPr/>
            <p:nvPr/>
          </p:nvSpPr>
          <p:spPr>
            <a:xfrm flipV="1">
              <a:off x="1884770" y="3212174"/>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 name="Rectangle 22"/>
            <p:cNvSpPr/>
            <p:nvPr/>
          </p:nvSpPr>
          <p:spPr>
            <a:xfrm flipV="1">
              <a:off x="2103013" y="3212174"/>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 name="Rectangle 23"/>
            <p:cNvSpPr/>
            <p:nvPr/>
          </p:nvSpPr>
          <p:spPr>
            <a:xfrm flipV="1">
              <a:off x="2325367" y="3212174"/>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 name="Rectangle 24"/>
            <p:cNvSpPr/>
            <p:nvPr/>
          </p:nvSpPr>
          <p:spPr>
            <a:xfrm flipV="1">
              <a:off x="2547721" y="3212175"/>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 name="Rectangle 25"/>
            <p:cNvSpPr/>
            <p:nvPr/>
          </p:nvSpPr>
          <p:spPr>
            <a:xfrm flipV="1">
              <a:off x="2765964" y="3212176"/>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 name="Rectangle 26"/>
            <p:cNvSpPr/>
            <p:nvPr/>
          </p:nvSpPr>
          <p:spPr>
            <a:xfrm flipV="1">
              <a:off x="2984207" y="3212176"/>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 name="Rectangle 27"/>
            <p:cNvSpPr/>
            <p:nvPr/>
          </p:nvSpPr>
          <p:spPr>
            <a:xfrm flipV="1">
              <a:off x="3202451" y="3212176"/>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 name="Rectangle 28"/>
            <p:cNvSpPr/>
            <p:nvPr/>
          </p:nvSpPr>
          <p:spPr>
            <a:xfrm flipV="1">
              <a:off x="3423568" y="3212177"/>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 name="Rectangle 29"/>
            <p:cNvSpPr/>
            <p:nvPr/>
          </p:nvSpPr>
          <p:spPr>
            <a:xfrm flipV="1">
              <a:off x="3641811" y="3212177"/>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 name="Rectangle 30"/>
            <p:cNvSpPr/>
            <p:nvPr/>
          </p:nvSpPr>
          <p:spPr>
            <a:xfrm flipV="1">
              <a:off x="3867038" y="3212177"/>
              <a:ext cx="221117" cy="22891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 name="Rectangle 31"/>
            <p:cNvSpPr/>
            <p:nvPr/>
          </p:nvSpPr>
          <p:spPr>
            <a:xfrm flipV="1">
              <a:off x="4089392" y="3212177"/>
              <a:ext cx="221117" cy="22891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 name="Rectangle 32"/>
            <p:cNvSpPr/>
            <p:nvPr/>
          </p:nvSpPr>
          <p:spPr>
            <a:xfrm flipV="1">
              <a:off x="4311745" y="3212178"/>
              <a:ext cx="221117" cy="22891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 name="Rectangle 39"/>
            <p:cNvSpPr/>
            <p:nvPr/>
          </p:nvSpPr>
          <p:spPr>
            <a:xfrm flipV="1">
              <a:off x="4536972" y="3212179"/>
              <a:ext cx="221117" cy="228913"/>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 name="Rectangle 41"/>
            <p:cNvSpPr/>
            <p:nvPr/>
          </p:nvSpPr>
          <p:spPr>
            <a:xfrm flipV="1">
              <a:off x="4762199" y="3212180"/>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 name="Rectangle 43"/>
            <p:cNvSpPr/>
            <p:nvPr/>
          </p:nvSpPr>
          <p:spPr>
            <a:xfrm flipV="1">
              <a:off x="4975499" y="3212173"/>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 name="Rectangle 46"/>
            <p:cNvSpPr/>
            <p:nvPr/>
          </p:nvSpPr>
          <p:spPr>
            <a:xfrm flipV="1">
              <a:off x="5196616" y="3212174"/>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 name="Rectangle 47"/>
            <p:cNvSpPr/>
            <p:nvPr/>
          </p:nvSpPr>
          <p:spPr>
            <a:xfrm flipV="1">
              <a:off x="5412790" y="3212174"/>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 name="Rectangle 50"/>
            <p:cNvSpPr/>
            <p:nvPr/>
          </p:nvSpPr>
          <p:spPr>
            <a:xfrm flipV="1">
              <a:off x="5628964" y="3212174"/>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 name="Rectangle 51"/>
            <p:cNvSpPr/>
            <p:nvPr/>
          </p:nvSpPr>
          <p:spPr>
            <a:xfrm flipV="1">
              <a:off x="5851318" y="3212174"/>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 name="Rectangle 53"/>
            <p:cNvSpPr/>
            <p:nvPr/>
          </p:nvSpPr>
          <p:spPr>
            <a:xfrm flipV="1">
              <a:off x="6073671" y="3212175"/>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 name="Rectangle 54"/>
            <p:cNvSpPr/>
            <p:nvPr/>
          </p:nvSpPr>
          <p:spPr>
            <a:xfrm flipV="1">
              <a:off x="6289845" y="3212176"/>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 name="Rectangle 55"/>
            <p:cNvSpPr/>
            <p:nvPr/>
          </p:nvSpPr>
          <p:spPr>
            <a:xfrm flipV="1">
              <a:off x="6508089" y="3212176"/>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 name="Rectangle 56"/>
            <p:cNvSpPr/>
            <p:nvPr/>
          </p:nvSpPr>
          <p:spPr>
            <a:xfrm flipV="1">
              <a:off x="6726332" y="3212176"/>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 name="Rectangle 57"/>
            <p:cNvSpPr/>
            <p:nvPr/>
          </p:nvSpPr>
          <p:spPr>
            <a:xfrm flipV="1">
              <a:off x="6947449" y="3212177"/>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 name="Rectangle 58"/>
            <p:cNvSpPr/>
            <p:nvPr/>
          </p:nvSpPr>
          <p:spPr>
            <a:xfrm flipV="1">
              <a:off x="7165692" y="3212177"/>
              <a:ext cx="221117" cy="228913"/>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 name="Rectangle 59"/>
            <p:cNvSpPr/>
            <p:nvPr/>
          </p:nvSpPr>
          <p:spPr>
            <a:xfrm flipV="1">
              <a:off x="7383936" y="3212177"/>
              <a:ext cx="221117" cy="228913"/>
            </a:xfrm>
            <a:prstGeom prst="rect">
              <a:avLst/>
            </a:prstGeom>
            <a:solidFill>
              <a:srgbClr val="FF7C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 name="Rectangle 60"/>
            <p:cNvSpPr/>
            <p:nvPr/>
          </p:nvSpPr>
          <p:spPr>
            <a:xfrm flipV="1">
              <a:off x="7606289" y="3212177"/>
              <a:ext cx="221117" cy="228913"/>
            </a:xfrm>
            <a:prstGeom prst="rect">
              <a:avLst/>
            </a:prstGeom>
            <a:solidFill>
              <a:srgbClr val="FF7C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 name="Rectangle 61"/>
            <p:cNvSpPr/>
            <p:nvPr/>
          </p:nvSpPr>
          <p:spPr>
            <a:xfrm flipV="1">
              <a:off x="7821660" y="3212178"/>
              <a:ext cx="221117" cy="228913"/>
            </a:xfrm>
            <a:prstGeom prst="rect">
              <a:avLst/>
            </a:prstGeom>
            <a:solidFill>
              <a:srgbClr val="FF7C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 name="Rectangle 62"/>
            <p:cNvSpPr/>
            <p:nvPr/>
          </p:nvSpPr>
          <p:spPr>
            <a:xfrm flipV="1">
              <a:off x="8039903" y="3212179"/>
              <a:ext cx="221117" cy="228913"/>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 name="Rectangle 63"/>
            <p:cNvSpPr/>
            <p:nvPr/>
          </p:nvSpPr>
          <p:spPr>
            <a:xfrm flipV="1">
              <a:off x="8256077" y="3212180"/>
              <a:ext cx="221117" cy="228913"/>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cxnSp>
          <p:nvCxnSpPr>
            <p:cNvPr id="65" name="Elbow Connector 64"/>
            <p:cNvCxnSpPr>
              <a:stCxn id="20" idx="2"/>
            </p:cNvCxnSpPr>
            <p:nvPr/>
          </p:nvCxnSpPr>
          <p:spPr>
            <a:xfrm rot="5400000" flipH="1" flipV="1">
              <a:off x="1626421" y="2846833"/>
              <a:ext cx="287904" cy="4427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31" idx="2"/>
            </p:cNvCxnSpPr>
            <p:nvPr/>
          </p:nvCxnSpPr>
          <p:spPr>
            <a:xfrm rot="16200000" flipV="1">
              <a:off x="3614797" y="2849377"/>
              <a:ext cx="287908" cy="437692"/>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739719" y="2693435"/>
              <a:ext cx="2107659" cy="478986"/>
            </a:xfrm>
            <a:prstGeom prst="rect">
              <a:avLst/>
            </a:prstGeom>
            <a:noFill/>
          </p:spPr>
          <p:txBody>
            <a:bodyPr wrap="square" lIns="91440" tIns="45720" rIns="91440" bIns="45720">
              <a:spAutoFit/>
            </a:bodyPr>
            <a:lstStyle/>
            <a:p>
              <a:pPr algn="ctr"/>
              <a:r>
                <a:rPr lang="en-US" sz="1400" b="1" dirty="0" smtClean="0">
                  <a:ln w="0"/>
                  <a:solidFill>
                    <a:schemeClr val="bg1"/>
                  </a:solidFill>
                  <a:effectLst>
                    <a:outerShdw blurRad="38100" dist="19050" dir="2700000" algn="tl" rotWithShape="0">
                      <a:schemeClr val="dk1">
                        <a:alpha val="40000"/>
                      </a:schemeClr>
                    </a:outerShdw>
                  </a:effectLst>
                </a:rPr>
                <a:t>12 bits ‘Y’ integer</a:t>
              </a:r>
              <a:endParaRPr lang="en-US" sz="1400" b="1" dirty="0">
                <a:ln w="0"/>
                <a:solidFill>
                  <a:schemeClr val="bg1"/>
                </a:solidFill>
                <a:effectLst>
                  <a:outerShdw blurRad="38100" dist="19050" dir="2700000" algn="tl" rotWithShape="0">
                    <a:schemeClr val="dk1">
                      <a:alpha val="40000"/>
                    </a:schemeClr>
                  </a:outerShdw>
                </a:effectLst>
              </a:endParaRPr>
            </a:p>
            <a:p>
              <a:pPr algn="ctr"/>
              <a:r>
                <a:rPr lang="en-US" sz="1400" b="1" dirty="0" smtClean="0">
                  <a:ln w="0"/>
                  <a:solidFill>
                    <a:schemeClr val="bg1"/>
                  </a:solidFill>
                  <a:effectLst>
                    <a:outerShdw blurRad="38100" dist="19050" dir="2700000" algn="tl" rotWithShape="0">
                      <a:schemeClr val="dk1">
                        <a:alpha val="40000"/>
                      </a:schemeClr>
                    </a:outerShdw>
                  </a:effectLst>
                </a:rPr>
                <a:t>(unsigned)</a:t>
              </a:r>
              <a:endParaRPr lang="en-US" sz="1400" b="0" cap="none" spc="0" dirty="0">
                <a:ln w="0"/>
                <a:solidFill>
                  <a:schemeClr val="bg1"/>
                </a:solidFill>
                <a:effectLst>
                  <a:outerShdw blurRad="38100" dist="19050" dir="2700000" algn="tl" rotWithShape="0">
                    <a:schemeClr val="dk1">
                      <a:alpha val="40000"/>
                    </a:schemeClr>
                  </a:outerShdw>
                </a:effectLst>
              </a:endParaRPr>
            </a:p>
          </p:txBody>
        </p:sp>
        <p:sp>
          <p:nvSpPr>
            <p:cNvPr id="68" name="Rectangle 67"/>
            <p:cNvSpPr/>
            <p:nvPr/>
          </p:nvSpPr>
          <p:spPr>
            <a:xfrm>
              <a:off x="5072611" y="2738702"/>
              <a:ext cx="2107659" cy="478986"/>
            </a:xfrm>
            <a:prstGeom prst="rect">
              <a:avLst/>
            </a:prstGeom>
            <a:noFill/>
          </p:spPr>
          <p:txBody>
            <a:bodyPr wrap="square" lIns="91440" tIns="45720" rIns="91440" bIns="45720">
              <a:spAutoFit/>
            </a:bodyPr>
            <a:lstStyle/>
            <a:p>
              <a:pPr algn="ctr"/>
              <a:r>
                <a:rPr lang="en-US" sz="1400" b="1" dirty="0" smtClean="0">
                  <a:ln w="0"/>
                  <a:solidFill>
                    <a:schemeClr val="bg1"/>
                  </a:solidFill>
                  <a:effectLst>
                    <a:outerShdw blurRad="38100" dist="19050" dir="2700000" algn="tl" rotWithShape="0">
                      <a:schemeClr val="dk1">
                        <a:alpha val="40000"/>
                      </a:schemeClr>
                    </a:outerShdw>
                  </a:effectLst>
                </a:rPr>
                <a:t>12 bits ‘X’ integer</a:t>
              </a:r>
              <a:endParaRPr lang="en-US" sz="1400" b="1" dirty="0">
                <a:ln w="0"/>
                <a:solidFill>
                  <a:schemeClr val="bg1"/>
                </a:solidFill>
                <a:effectLst>
                  <a:outerShdw blurRad="38100" dist="19050" dir="2700000" algn="tl" rotWithShape="0">
                    <a:schemeClr val="dk1">
                      <a:alpha val="40000"/>
                    </a:schemeClr>
                  </a:outerShdw>
                </a:effectLst>
              </a:endParaRPr>
            </a:p>
            <a:p>
              <a:pPr algn="ctr"/>
              <a:r>
                <a:rPr lang="en-US" sz="1400" b="1" dirty="0" smtClean="0">
                  <a:ln w="0"/>
                  <a:solidFill>
                    <a:schemeClr val="bg1"/>
                  </a:solidFill>
                  <a:effectLst>
                    <a:outerShdw blurRad="38100" dist="19050" dir="2700000" algn="tl" rotWithShape="0">
                      <a:schemeClr val="dk1">
                        <a:alpha val="40000"/>
                      </a:schemeClr>
                    </a:outerShdw>
                  </a:effectLst>
                </a:rPr>
                <a:t>(signed)</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69" name="Elbow Connector 68"/>
            <p:cNvCxnSpPr/>
            <p:nvPr/>
          </p:nvCxnSpPr>
          <p:spPr>
            <a:xfrm rot="16200000" flipV="1">
              <a:off x="6908730" y="2849373"/>
              <a:ext cx="287908" cy="43769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5400000" flipH="1" flipV="1">
              <a:off x="4962184" y="2846826"/>
              <a:ext cx="287904" cy="44277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1" name="Elbow Connector 70"/>
            <p:cNvCxnSpPr/>
            <p:nvPr/>
          </p:nvCxnSpPr>
          <p:spPr>
            <a:xfrm rot="5400000">
              <a:off x="4245695" y="3846611"/>
              <a:ext cx="353219"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2" idx="0"/>
              <a:endCxn id="40" idx="0"/>
            </p:cNvCxnSpPr>
            <p:nvPr/>
          </p:nvCxnSpPr>
          <p:spPr>
            <a:xfrm rot="16200000" flipH="1">
              <a:off x="4423740" y="3217301"/>
              <a:ext cx="2" cy="447580"/>
            </a:xfrm>
            <a:prstGeom prst="bentConnector3">
              <a:avLst>
                <a:gd name="adj1" fmla="val 11430100000"/>
              </a:avLst>
            </a:prstGeom>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3368473" y="4068738"/>
              <a:ext cx="2107659" cy="478986"/>
            </a:xfrm>
            <a:prstGeom prst="rect">
              <a:avLst/>
            </a:prstGeom>
            <a:noFill/>
          </p:spPr>
          <p:txBody>
            <a:bodyPr wrap="square" lIns="91440" tIns="45720" rIns="91440" bIns="45720">
              <a:spAutoFit/>
            </a:bodyPr>
            <a:lstStyle/>
            <a:p>
              <a:pPr algn="ctr"/>
              <a:r>
                <a:rPr lang="en-US" sz="1400" b="1" dirty="0">
                  <a:ln w="0"/>
                  <a:solidFill>
                    <a:schemeClr val="bg1"/>
                  </a:solidFill>
                  <a:effectLst>
                    <a:outerShdw blurRad="38100" dist="19050" dir="2700000" algn="tl" rotWithShape="0">
                      <a:schemeClr val="dk1">
                        <a:alpha val="40000"/>
                      </a:schemeClr>
                    </a:outerShdw>
                  </a:effectLst>
                </a:rPr>
                <a:t>3</a:t>
              </a:r>
              <a:r>
                <a:rPr lang="en-US" sz="1400" b="1" dirty="0" smtClean="0">
                  <a:ln w="0"/>
                  <a:solidFill>
                    <a:schemeClr val="bg1"/>
                  </a:solidFill>
                  <a:effectLst>
                    <a:outerShdw blurRad="38100" dist="19050" dir="2700000" algn="tl" rotWithShape="0">
                      <a:schemeClr val="dk1">
                        <a:alpha val="40000"/>
                      </a:schemeClr>
                    </a:outerShdw>
                  </a:effectLst>
                </a:rPr>
                <a:t> bits ‘Y’ fraction</a:t>
              </a:r>
              <a:endParaRPr lang="en-US" sz="1400" b="1" dirty="0">
                <a:ln w="0"/>
                <a:solidFill>
                  <a:schemeClr val="bg1"/>
                </a:solidFill>
                <a:effectLst>
                  <a:outerShdw blurRad="38100" dist="19050" dir="2700000" algn="tl" rotWithShape="0">
                    <a:schemeClr val="dk1">
                      <a:alpha val="40000"/>
                    </a:schemeClr>
                  </a:outerShdw>
                </a:effectLst>
              </a:endParaRPr>
            </a:p>
            <a:p>
              <a:pPr algn="ctr"/>
              <a:r>
                <a:rPr lang="en-US" sz="1400" b="1" dirty="0" smtClean="0">
                  <a:ln w="0"/>
                  <a:solidFill>
                    <a:schemeClr val="bg1"/>
                  </a:solidFill>
                  <a:effectLst>
                    <a:outerShdw blurRad="38100" dist="19050" dir="2700000" algn="tl" rotWithShape="0">
                      <a:schemeClr val="dk1">
                        <a:alpha val="40000"/>
                      </a:schemeClr>
                    </a:outerShdw>
                  </a:effectLst>
                </a:rPr>
                <a:t>(signed, flipped)</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74" name="Elbow Connector 73"/>
            <p:cNvCxnSpPr/>
            <p:nvPr/>
          </p:nvCxnSpPr>
          <p:spPr>
            <a:xfrm rot="5400000">
              <a:off x="7521540" y="3859983"/>
              <a:ext cx="353219"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7699585" y="3230673"/>
              <a:ext cx="2" cy="447580"/>
            </a:xfrm>
            <a:prstGeom prst="bentConnector3">
              <a:avLst>
                <a:gd name="adj1" fmla="val 11430100000"/>
              </a:avLst>
            </a:prstGeom>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644318" y="4082110"/>
              <a:ext cx="2107659" cy="478986"/>
            </a:xfrm>
            <a:prstGeom prst="rect">
              <a:avLst/>
            </a:prstGeom>
            <a:noFill/>
          </p:spPr>
          <p:txBody>
            <a:bodyPr wrap="square" lIns="91440" tIns="45720" rIns="91440" bIns="45720">
              <a:spAutoFit/>
            </a:bodyPr>
            <a:lstStyle/>
            <a:p>
              <a:pPr algn="ctr"/>
              <a:r>
                <a:rPr lang="en-US" sz="1400" b="1" dirty="0">
                  <a:ln w="0"/>
                  <a:solidFill>
                    <a:schemeClr val="bg1"/>
                  </a:solidFill>
                  <a:effectLst>
                    <a:outerShdw blurRad="38100" dist="19050" dir="2700000" algn="tl" rotWithShape="0">
                      <a:schemeClr val="dk1">
                        <a:alpha val="40000"/>
                      </a:schemeClr>
                    </a:outerShdw>
                  </a:effectLst>
                </a:rPr>
                <a:t>3</a:t>
              </a:r>
              <a:r>
                <a:rPr lang="en-US" sz="1400" b="1" dirty="0" smtClean="0">
                  <a:ln w="0"/>
                  <a:solidFill>
                    <a:schemeClr val="bg1"/>
                  </a:solidFill>
                  <a:effectLst>
                    <a:outerShdw blurRad="38100" dist="19050" dir="2700000" algn="tl" rotWithShape="0">
                      <a:schemeClr val="dk1">
                        <a:alpha val="40000"/>
                      </a:schemeClr>
                    </a:outerShdw>
                  </a:effectLst>
                </a:rPr>
                <a:t> bits ‘X’ fraction</a:t>
              </a:r>
              <a:endParaRPr lang="en-US" sz="1400" b="1" dirty="0">
                <a:ln w="0"/>
                <a:solidFill>
                  <a:schemeClr val="bg1"/>
                </a:solidFill>
                <a:effectLst>
                  <a:outerShdw blurRad="38100" dist="19050" dir="2700000" algn="tl" rotWithShape="0">
                    <a:schemeClr val="dk1">
                      <a:alpha val="40000"/>
                    </a:schemeClr>
                  </a:outerShdw>
                </a:effectLst>
              </a:endParaRPr>
            </a:p>
            <a:p>
              <a:pPr algn="ctr"/>
              <a:r>
                <a:rPr lang="en-US" sz="1400" b="1" dirty="0" smtClean="0">
                  <a:ln w="0"/>
                  <a:solidFill>
                    <a:schemeClr val="bg1"/>
                  </a:solidFill>
                  <a:effectLst>
                    <a:outerShdw blurRad="38100" dist="19050" dir="2700000" algn="tl" rotWithShape="0">
                      <a:schemeClr val="dk1">
                        <a:alpha val="40000"/>
                      </a:schemeClr>
                    </a:outerShdw>
                  </a:effectLst>
                </a:rPr>
                <a:t>(signed, not flipped)</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77" name="Elbow Connector 76"/>
            <p:cNvCxnSpPr>
              <a:stCxn id="63" idx="2"/>
              <a:endCxn id="64" idx="2"/>
            </p:cNvCxnSpPr>
            <p:nvPr/>
          </p:nvCxnSpPr>
          <p:spPr>
            <a:xfrm rot="16200000" flipH="1">
              <a:off x="8258548" y="3104092"/>
              <a:ext cx="1" cy="216174"/>
            </a:xfrm>
            <a:prstGeom prst="bentConnector3">
              <a:avLst>
                <a:gd name="adj1" fmla="val -22860000000"/>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256077" y="2738702"/>
              <a:ext cx="0" cy="230832"/>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221454" y="2310657"/>
              <a:ext cx="2107659" cy="676216"/>
            </a:xfrm>
            <a:prstGeom prst="rect">
              <a:avLst/>
            </a:prstGeom>
            <a:noFill/>
          </p:spPr>
          <p:txBody>
            <a:bodyPr wrap="square" lIns="91440" tIns="45720" rIns="91440" bIns="45720">
              <a:spAutoFit/>
            </a:bodyPr>
            <a:lstStyle/>
            <a:p>
              <a:pPr algn="ctr"/>
              <a:r>
                <a:rPr lang="en-US" sz="1400" b="1" dirty="0" smtClean="0">
                  <a:ln w="0"/>
                  <a:solidFill>
                    <a:schemeClr val="bg1"/>
                  </a:solidFill>
                  <a:effectLst>
                    <a:outerShdw blurRad="38100" dist="19050" dir="2700000" algn="tl" rotWithShape="0">
                      <a:schemeClr val="dk1">
                        <a:alpha val="40000"/>
                      </a:schemeClr>
                    </a:outerShdw>
                  </a:effectLst>
                </a:rPr>
                <a:t>2 bits coordinate system index</a:t>
              </a:r>
            </a:p>
            <a:p>
              <a:pPr algn="ctr"/>
              <a:r>
                <a:rPr lang="en-US" sz="1400" b="1" cap="none" spc="0" dirty="0" smtClean="0">
                  <a:ln w="0"/>
                  <a:solidFill>
                    <a:schemeClr val="bg1"/>
                  </a:solidFill>
                  <a:effectLst>
                    <a:outerShdw blurRad="38100" dist="19050" dir="2700000" algn="tl" rotWithShape="0">
                      <a:schemeClr val="dk1">
                        <a:alpha val="40000"/>
                      </a:schemeClr>
                    </a:outerShdw>
                  </a:effectLst>
                </a:rPr>
                <a:t>(0 … 3</a:t>
              </a:r>
              <a:r>
                <a:rPr lang="en-US" sz="1400" b="1" dirty="0" smtClean="0">
                  <a:ln w="0"/>
                  <a:solidFill>
                    <a:schemeClr val="bg1"/>
                  </a:solidFill>
                  <a:effectLst>
                    <a:outerShdw blurRad="38100" dist="19050" dir="2700000" algn="tl" rotWithShape="0">
                      <a:schemeClr val="dk1">
                        <a:alpha val="40000"/>
                      </a:schemeClr>
                    </a:outerShdw>
                  </a:effectLst>
                </a:rPr>
                <a:t>)</a:t>
              </a:r>
              <a:endParaRPr lang="en-US" sz="1400" b="0" cap="none" spc="0" dirty="0">
                <a:ln w="0"/>
                <a:solidFill>
                  <a:schemeClr val="bg1"/>
                </a:solidFill>
                <a:effectLst>
                  <a:outerShdw blurRad="38100" dist="19050" dir="2700000" algn="tl" rotWithShape="0">
                    <a:schemeClr val="dk1">
                      <a:alpha val="40000"/>
                    </a:schemeClr>
                  </a:outerShdw>
                </a:effectLst>
              </a:endParaRPr>
            </a:p>
          </p:txBody>
        </p:sp>
        <p:grpSp>
          <p:nvGrpSpPr>
            <p:cNvPr id="80" name="Group 79"/>
            <p:cNvGrpSpPr/>
            <p:nvPr/>
          </p:nvGrpSpPr>
          <p:grpSpPr>
            <a:xfrm>
              <a:off x="1436506" y="226661"/>
              <a:ext cx="5085055" cy="3099967"/>
              <a:chOff x="1436506" y="226661"/>
              <a:chExt cx="5085055" cy="3099967"/>
            </a:xfrm>
          </p:grpSpPr>
          <p:cxnSp>
            <p:nvCxnSpPr>
              <p:cNvPr id="81" name="Straight Connector 80"/>
              <p:cNvCxnSpPr/>
              <p:nvPr/>
            </p:nvCxnSpPr>
            <p:spPr>
              <a:xfrm>
                <a:off x="1436506" y="262550"/>
                <a:ext cx="0" cy="208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941629" y="261046"/>
                <a:ext cx="0" cy="208230"/>
              </a:xfrm>
              <a:prstGeom prst="line">
                <a:avLst/>
              </a:prstGeom>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107518" y="226661"/>
                <a:ext cx="2107659" cy="281757"/>
              </a:xfrm>
              <a:prstGeom prst="rect">
                <a:avLst/>
              </a:prstGeom>
              <a:noFill/>
            </p:spPr>
            <p:txBody>
              <a:bodyPr wrap="square" lIns="91440" tIns="45720" rIns="91440" bIns="45720">
                <a:spAutoFit/>
              </a:bodyPr>
              <a:lstStyle/>
              <a:p>
                <a:pPr algn="ctr"/>
                <a:r>
                  <a:rPr lang="en-US" sz="1400" b="1" dirty="0" smtClean="0">
                    <a:ln w="0"/>
                    <a:solidFill>
                      <a:schemeClr val="bg1"/>
                    </a:solidFill>
                    <a:effectLst>
                      <a:outerShdw blurRad="38100" dist="19050" dir="2700000" algn="tl" rotWithShape="0">
                        <a:schemeClr val="dk1">
                          <a:alpha val="40000"/>
                        </a:schemeClr>
                      </a:outerShdw>
                    </a:effectLst>
                  </a:rPr>
                  <a:t>Screen width</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84" name="Straight Connector 83"/>
              <p:cNvCxnSpPr/>
              <p:nvPr/>
            </p:nvCxnSpPr>
            <p:spPr>
              <a:xfrm>
                <a:off x="4975499" y="512713"/>
                <a:ext cx="2211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977471" y="2518539"/>
                <a:ext cx="221117" cy="0"/>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413902" y="1372600"/>
                <a:ext cx="2107659" cy="281757"/>
              </a:xfrm>
              <a:prstGeom prst="rect">
                <a:avLst/>
              </a:prstGeom>
              <a:noFill/>
            </p:spPr>
            <p:txBody>
              <a:bodyPr wrap="square" lIns="91440" tIns="45720" rIns="91440" bIns="45720">
                <a:spAutoFit/>
              </a:bodyPr>
              <a:lstStyle/>
              <a:p>
                <a:pPr algn="ctr"/>
                <a:r>
                  <a:rPr lang="en-US" sz="1400" b="1" dirty="0" smtClean="0">
                    <a:ln w="0"/>
                    <a:solidFill>
                      <a:schemeClr val="bg1"/>
                    </a:solidFill>
                    <a:effectLst>
                      <a:outerShdw blurRad="38100" dist="19050" dir="2700000" algn="tl" rotWithShape="0">
                        <a:schemeClr val="dk1">
                          <a:alpha val="40000"/>
                        </a:schemeClr>
                      </a:outerShdw>
                    </a:effectLst>
                  </a:rPr>
                  <a:t>Screen height</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87" name="Straight Connector 86"/>
              <p:cNvCxnSpPr/>
              <p:nvPr/>
            </p:nvCxnSpPr>
            <p:spPr>
              <a:xfrm>
                <a:off x="1436506" y="365160"/>
                <a:ext cx="1221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662974" y="365160"/>
                <a:ext cx="1278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090717" y="515824"/>
                <a:ext cx="0" cy="84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087218" y="1667705"/>
                <a:ext cx="0" cy="84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168" idx="1"/>
                <a:endCxn id="20" idx="1"/>
              </p:cNvCxnSpPr>
              <p:nvPr/>
            </p:nvCxnSpPr>
            <p:spPr>
              <a:xfrm rot="10800000" flipV="1">
                <a:off x="1438427" y="2250095"/>
                <a:ext cx="326241" cy="1076533"/>
              </a:xfrm>
              <a:prstGeom prst="curvedConnector3">
                <a:avLst>
                  <a:gd name="adj1" fmla="val 17007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437935" y="512953"/>
                <a:ext cx="3482732" cy="2017256"/>
                <a:chOff x="1994833" y="1393042"/>
                <a:chExt cx="8668948" cy="4825253"/>
              </a:xfrm>
            </p:grpSpPr>
            <p:grpSp>
              <p:nvGrpSpPr>
                <p:cNvPr id="93" name="Group 92"/>
                <p:cNvGrpSpPr/>
                <p:nvPr/>
              </p:nvGrpSpPr>
              <p:grpSpPr>
                <a:xfrm>
                  <a:off x="1994833" y="1393042"/>
                  <a:ext cx="8668948" cy="2411744"/>
                  <a:chOff x="1994833" y="1495594"/>
                  <a:chExt cx="8668948" cy="2411744"/>
                </a:xfrm>
              </p:grpSpPr>
              <p:grpSp>
                <p:nvGrpSpPr>
                  <p:cNvPr id="395" name="Group 394"/>
                  <p:cNvGrpSpPr/>
                  <p:nvPr/>
                </p:nvGrpSpPr>
                <p:grpSpPr>
                  <a:xfrm>
                    <a:off x="1994833" y="1495594"/>
                    <a:ext cx="8668948" cy="805330"/>
                    <a:chOff x="1994833" y="1495594"/>
                    <a:chExt cx="8668948" cy="805330"/>
                  </a:xfrm>
                </p:grpSpPr>
                <p:grpSp>
                  <p:nvGrpSpPr>
                    <p:cNvPr id="596" name="Group 595"/>
                    <p:cNvGrpSpPr/>
                    <p:nvPr/>
                  </p:nvGrpSpPr>
                  <p:grpSpPr>
                    <a:xfrm>
                      <a:off x="1994833" y="1495594"/>
                      <a:ext cx="8668948" cy="270595"/>
                      <a:chOff x="1994833" y="1495594"/>
                      <a:chExt cx="8668948" cy="270595"/>
                    </a:xfrm>
                  </p:grpSpPr>
                  <p:sp>
                    <p:nvSpPr>
                      <p:cNvPr id="663" name="Rectangle 662"/>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4" name="Rectangle 663"/>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5" name="Rectangle 664"/>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6" name="Rectangle 665"/>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7" name="Rectangle 666"/>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8" name="Rectangle 667"/>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9" name="Rectangle 668"/>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0" name="Rectangle 669"/>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1" name="Rectangle 670"/>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2" name="Rectangle 671"/>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3" name="Rectangle 672"/>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4" name="Rectangle 673"/>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5" name="Rectangle 674"/>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6" name="Rectangle 675"/>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7" name="Rectangle 676"/>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8" name="Rectangle 677"/>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79" name="Rectangle 678"/>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0" name="Rectangle 679"/>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1" name="Rectangle 680"/>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2" name="Rectangle 681"/>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3" name="Rectangle 682"/>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4" name="Rectangle 683"/>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5" name="Rectangle 684"/>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6" name="Rectangle 685"/>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7" name="Rectangle 686"/>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8" name="Rectangle 687"/>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89" name="Rectangle 688"/>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90" name="Rectangle 689"/>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91" name="Rectangle 690"/>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92" name="Rectangle 691"/>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93" name="Rectangle 692"/>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94" name="Rectangle 693"/>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597" name="Group 596"/>
                    <p:cNvGrpSpPr/>
                    <p:nvPr/>
                  </p:nvGrpSpPr>
                  <p:grpSpPr>
                    <a:xfrm>
                      <a:off x="1994833" y="1766181"/>
                      <a:ext cx="8668948" cy="270595"/>
                      <a:chOff x="1994833" y="1495594"/>
                      <a:chExt cx="8668948" cy="270595"/>
                    </a:xfrm>
                  </p:grpSpPr>
                  <p:sp>
                    <p:nvSpPr>
                      <p:cNvPr id="631" name="Rectangle 630"/>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2" name="Rectangle 631"/>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3" name="Rectangle 632"/>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4" name="Rectangle 633"/>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5" name="Rectangle 634"/>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6" name="Rectangle 635"/>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7" name="Rectangle 636"/>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8" name="Rectangle 637"/>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9" name="Rectangle 638"/>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0" name="Rectangle 639"/>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1" name="Rectangle 640"/>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2" name="Rectangle 641"/>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3" name="Rectangle 642"/>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4" name="Rectangle 643"/>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5" name="Rectangle 644"/>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6" name="Rectangle 645"/>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7" name="Rectangle 646"/>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8" name="Rectangle 647"/>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49" name="Rectangle 648"/>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0" name="Rectangle 649"/>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1" name="Rectangle 650"/>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2" name="Rectangle 651"/>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3" name="Rectangle 652"/>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4" name="Rectangle 653"/>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5" name="Rectangle 654"/>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6" name="Rectangle 655"/>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7" name="Rectangle 656"/>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8" name="Rectangle 657"/>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59" name="Rectangle 658"/>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0" name="Rectangle 659"/>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1" name="Rectangle 660"/>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62" name="Rectangle 661"/>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598" name="Group 597"/>
                    <p:cNvGrpSpPr/>
                    <p:nvPr/>
                  </p:nvGrpSpPr>
                  <p:grpSpPr>
                    <a:xfrm>
                      <a:off x="1994833" y="2030329"/>
                      <a:ext cx="8668948" cy="270595"/>
                      <a:chOff x="1994833" y="1495594"/>
                      <a:chExt cx="8668948" cy="270595"/>
                    </a:xfrm>
                  </p:grpSpPr>
                  <p:sp>
                    <p:nvSpPr>
                      <p:cNvPr id="599" name="Rectangle 598"/>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0" name="Rectangle 599"/>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1" name="Rectangle 600"/>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2" name="Rectangle 601"/>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3" name="Rectangle 602"/>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4" name="Rectangle 603"/>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5" name="Rectangle 604"/>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6" name="Rectangle 605"/>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7" name="Rectangle 606"/>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8" name="Rectangle 607"/>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09" name="Rectangle 608"/>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0" name="Rectangle 609"/>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1" name="Rectangle 610"/>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2" name="Rectangle 611"/>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3" name="Rectangle 612"/>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4" name="Rectangle 613"/>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5" name="Rectangle 614"/>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6" name="Rectangle 615"/>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7" name="Rectangle 616"/>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8" name="Rectangle 617"/>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19" name="Rectangle 618"/>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0" name="Rectangle 619"/>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1" name="Rectangle 620"/>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2" name="Rectangle 621"/>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3" name="Rectangle 622"/>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4" name="Rectangle 623"/>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5" name="Rectangle 624"/>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6" name="Rectangle 625"/>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7" name="Rectangle 626"/>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8" name="Rectangle 627"/>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29" name="Rectangle 628"/>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630" name="Rectangle 629"/>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nvGrpSpPr>
                  <p:cNvPr id="396" name="Group 395"/>
                  <p:cNvGrpSpPr/>
                  <p:nvPr/>
                </p:nvGrpSpPr>
                <p:grpSpPr>
                  <a:xfrm>
                    <a:off x="1994833" y="2298801"/>
                    <a:ext cx="8668948" cy="805330"/>
                    <a:chOff x="1994833" y="1495594"/>
                    <a:chExt cx="8668948" cy="805330"/>
                  </a:xfrm>
                </p:grpSpPr>
                <p:grpSp>
                  <p:nvGrpSpPr>
                    <p:cNvPr id="497" name="Group 496"/>
                    <p:cNvGrpSpPr/>
                    <p:nvPr/>
                  </p:nvGrpSpPr>
                  <p:grpSpPr>
                    <a:xfrm>
                      <a:off x="1994833" y="1495594"/>
                      <a:ext cx="8668948" cy="270595"/>
                      <a:chOff x="1994833" y="1495594"/>
                      <a:chExt cx="8668948" cy="270595"/>
                    </a:xfrm>
                  </p:grpSpPr>
                  <p:sp>
                    <p:nvSpPr>
                      <p:cNvPr id="564" name="Rectangle 563"/>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5" name="Rectangle 564"/>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6" name="Rectangle 565"/>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7" name="Rectangle 566"/>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8" name="Rectangle 567"/>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9" name="Rectangle 568"/>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0" name="Rectangle 569"/>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1" name="Rectangle 570"/>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2" name="Rectangle 571"/>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3" name="Rectangle 572"/>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4" name="Rectangle 573"/>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5" name="Rectangle 574"/>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6" name="Rectangle 575"/>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7" name="Rectangle 576"/>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8" name="Rectangle 577"/>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79" name="Rectangle 578"/>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0" name="Rectangle 579"/>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1" name="Rectangle 580"/>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2" name="Rectangle 581"/>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3" name="Rectangle 582"/>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4" name="Rectangle 583"/>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5" name="Rectangle 584"/>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6" name="Rectangle 585"/>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7" name="Rectangle 586"/>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8" name="Rectangle 587"/>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89" name="Rectangle 588"/>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0" name="Rectangle 589"/>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1" name="Rectangle 590"/>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2" name="Rectangle 591"/>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3" name="Rectangle 592"/>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4" name="Rectangle 593"/>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95" name="Rectangle 594"/>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498" name="Group 497"/>
                    <p:cNvGrpSpPr/>
                    <p:nvPr/>
                  </p:nvGrpSpPr>
                  <p:grpSpPr>
                    <a:xfrm>
                      <a:off x="1994833" y="1766181"/>
                      <a:ext cx="8668948" cy="270595"/>
                      <a:chOff x="1994833" y="1495594"/>
                      <a:chExt cx="8668948" cy="270595"/>
                    </a:xfrm>
                  </p:grpSpPr>
                  <p:sp>
                    <p:nvSpPr>
                      <p:cNvPr id="532" name="Rectangle 531"/>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3" name="Rectangle 532"/>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4" name="Rectangle 533"/>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5" name="Rectangle 534"/>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6" name="Rectangle 535"/>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7" name="Rectangle 536"/>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8" name="Rectangle 537"/>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9" name="Rectangle 538"/>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0" name="Rectangle 539"/>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1" name="Rectangle 540"/>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2" name="Rectangle 541"/>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3" name="Rectangle 542"/>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4" name="Rectangle 543"/>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5" name="Rectangle 544"/>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6" name="Rectangle 545"/>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7" name="Rectangle 546"/>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8" name="Rectangle 547"/>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49" name="Rectangle 548"/>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0" name="Rectangle 549"/>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1" name="Rectangle 550"/>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2" name="Rectangle 551"/>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3" name="Rectangle 552"/>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4" name="Rectangle 553"/>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5" name="Rectangle 554"/>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6" name="Rectangle 555"/>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7" name="Rectangle 556"/>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8" name="Rectangle 557"/>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59" name="Rectangle 558"/>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0" name="Rectangle 559"/>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1" name="Rectangle 560"/>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2" name="Rectangle 561"/>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63" name="Rectangle 562"/>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499" name="Group 498"/>
                    <p:cNvGrpSpPr/>
                    <p:nvPr/>
                  </p:nvGrpSpPr>
                  <p:grpSpPr>
                    <a:xfrm>
                      <a:off x="1994833" y="2030329"/>
                      <a:ext cx="8668948" cy="270595"/>
                      <a:chOff x="1994833" y="1495594"/>
                      <a:chExt cx="8668948" cy="270595"/>
                    </a:xfrm>
                  </p:grpSpPr>
                  <p:sp>
                    <p:nvSpPr>
                      <p:cNvPr id="500" name="Rectangle 499"/>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1" name="Rectangle 500"/>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2" name="Rectangle 501"/>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3" name="Rectangle 502"/>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4" name="Rectangle 503"/>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5" name="Rectangle 504"/>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6" name="Rectangle 505"/>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7" name="Rectangle 506"/>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8" name="Rectangle 507"/>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09" name="Rectangle 508"/>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0" name="Rectangle 509"/>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1" name="Rectangle 510"/>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2" name="Rectangle 511"/>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3" name="Rectangle 512"/>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4" name="Rectangle 513"/>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5" name="Rectangle 514"/>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6" name="Rectangle 515"/>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7" name="Rectangle 516"/>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8" name="Rectangle 517"/>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19" name="Rectangle 518"/>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0" name="Rectangle 519"/>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1" name="Rectangle 520"/>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2" name="Rectangle 521"/>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3" name="Rectangle 522"/>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4" name="Rectangle 523"/>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5" name="Rectangle 524"/>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6" name="Rectangle 525"/>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7" name="Rectangle 526"/>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8" name="Rectangle 527"/>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29" name="Rectangle 528"/>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0" name="Rectangle 529"/>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531" name="Rectangle 530"/>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nvGrpSpPr>
                  <p:cNvPr id="397" name="Group 396"/>
                  <p:cNvGrpSpPr/>
                  <p:nvPr/>
                </p:nvGrpSpPr>
                <p:grpSpPr>
                  <a:xfrm>
                    <a:off x="1994833" y="3102008"/>
                    <a:ext cx="8668948" cy="805330"/>
                    <a:chOff x="1994833" y="1495594"/>
                    <a:chExt cx="8668948" cy="805330"/>
                  </a:xfrm>
                </p:grpSpPr>
                <p:grpSp>
                  <p:nvGrpSpPr>
                    <p:cNvPr id="398" name="Group 397"/>
                    <p:cNvGrpSpPr/>
                    <p:nvPr/>
                  </p:nvGrpSpPr>
                  <p:grpSpPr>
                    <a:xfrm>
                      <a:off x="1994833" y="1495594"/>
                      <a:ext cx="8668948" cy="270595"/>
                      <a:chOff x="1994833" y="1495594"/>
                      <a:chExt cx="8668948" cy="270595"/>
                    </a:xfrm>
                  </p:grpSpPr>
                  <p:sp>
                    <p:nvSpPr>
                      <p:cNvPr id="465" name="Rectangle 464"/>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6" name="Rectangle 465"/>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7" name="Rectangle 466"/>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8" name="Rectangle 467"/>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9" name="Rectangle 468"/>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0" name="Rectangle 469"/>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1" name="Rectangle 470"/>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2" name="Rectangle 471"/>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3" name="Rectangle 472"/>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4" name="Rectangle 473"/>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5" name="Rectangle 474"/>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6" name="Rectangle 475"/>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7" name="Rectangle 476"/>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8" name="Rectangle 477"/>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79" name="Rectangle 478"/>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0" name="Rectangle 479"/>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1" name="Rectangle 480"/>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2" name="Rectangle 481"/>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3" name="Rectangle 482"/>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4" name="Rectangle 483"/>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5" name="Rectangle 484"/>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6" name="Rectangle 485"/>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7" name="Rectangle 486"/>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8" name="Rectangle 487"/>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89" name="Rectangle 488"/>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0" name="Rectangle 489"/>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1" name="Rectangle 490"/>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2" name="Rectangle 491"/>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3" name="Rectangle 492"/>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4" name="Rectangle 493"/>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5" name="Rectangle 494"/>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96" name="Rectangle 495"/>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399" name="Group 398"/>
                    <p:cNvGrpSpPr/>
                    <p:nvPr/>
                  </p:nvGrpSpPr>
                  <p:grpSpPr>
                    <a:xfrm>
                      <a:off x="1994833" y="1766181"/>
                      <a:ext cx="8668948" cy="270595"/>
                      <a:chOff x="1994833" y="1495594"/>
                      <a:chExt cx="8668948" cy="270595"/>
                    </a:xfrm>
                  </p:grpSpPr>
                  <p:sp>
                    <p:nvSpPr>
                      <p:cNvPr id="433" name="Rectangle 432"/>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4" name="Rectangle 433"/>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5" name="Rectangle 434"/>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6" name="Rectangle 435"/>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7" name="Rectangle 436"/>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8" name="Rectangle 437"/>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9" name="Rectangle 438"/>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0" name="Rectangle 439"/>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1" name="Rectangle 440"/>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2" name="Rectangle 441"/>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3" name="Rectangle 442"/>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4" name="Rectangle 443"/>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5" name="Rectangle 444"/>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6" name="Rectangle 445"/>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7" name="Rectangle 446"/>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8" name="Rectangle 447"/>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49" name="Rectangle 448"/>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0" name="Rectangle 449"/>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1" name="Rectangle 450"/>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2" name="Rectangle 451"/>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3" name="Rectangle 452"/>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4" name="Rectangle 453"/>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5" name="Rectangle 454"/>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6" name="Rectangle 455"/>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7" name="Rectangle 456"/>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8" name="Rectangle 457"/>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59" name="Rectangle 458"/>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0" name="Rectangle 459"/>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1" name="Rectangle 460"/>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2" name="Rectangle 461"/>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3" name="Rectangle 462"/>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64" name="Rectangle 463"/>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400" name="Group 399"/>
                    <p:cNvGrpSpPr/>
                    <p:nvPr/>
                  </p:nvGrpSpPr>
                  <p:grpSpPr>
                    <a:xfrm>
                      <a:off x="1994833" y="2030329"/>
                      <a:ext cx="8668948" cy="270595"/>
                      <a:chOff x="1994833" y="1495594"/>
                      <a:chExt cx="8668948" cy="270595"/>
                    </a:xfrm>
                  </p:grpSpPr>
                  <p:sp>
                    <p:nvSpPr>
                      <p:cNvPr id="401" name="Rectangle 400"/>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2" name="Rectangle 401"/>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3" name="Rectangle 402"/>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4" name="Rectangle 403"/>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5" name="Rectangle 404"/>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6" name="Rectangle 405"/>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7" name="Rectangle 406"/>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8" name="Rectangle 407"/>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09" name="Rectangle 408"/>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0" name="Rectangle 409"/>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1" name="Rectangle 410"/>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2" name="Rectangle 411"/>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3" name="Rectangle 412"/>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4" name="Rectangle 413"/>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5" name="Rectangle 414"/>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6" name="Rectangle 415"/>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7" name="Rectangle 416"/>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8" name="Rectangle 417"/>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19" name="Rectangle 418"/>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0" name="Rectangle 419"/>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1" name="Rectangle 420"/>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2" name="Rectangle 421"/>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3" name="Rectangle 422"/>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4" name="Rectangle 423"/>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5" name="Rectangle 424"/>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6" name="Rectangle 425"/>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7" name="Rectangle 426"/>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8" name="Rectangle 427"/>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29" name="Rectangle 428"/>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0" name="Rectangle 429"/>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1" name="Rectangle 430"/>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432" name="Rectangle 431"/>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grpSp>
              <p:nvGrpSpPr>
                <p:cNvPr id="94" name="Group 93"/>
                <p:cNvGrpSpPr/>
                <p:nvPr/>
              </p:nvGrpSpPr>
              <p:grpSpPr>
                <a:xfrm>
                  <a:off x="1994833" y="3806551"/>
                  <a:ext cx="8668948" cy="2411744"/>
                  <a:chOff x="1994833" y="1495594"/>
                  <a:chExt cx="8668948" cy="2411744"/>
                </a:xfrm>
              </p:grpSpPr>
              <p:grpSp>
                <p:nvGrpSpPr>
                  <p:cNvPr id="95" name="Group 94"/>
                  <p:cNvGrpSpPr/>
                  <p:nvPr/>
                </p:nvGrpSpPr>
                <p:grpSpPr>
                  <a:xfrm>
                    <a:off x="1994833" y="1495594"/>
                    <a:ext cx="8668948" cy="805330"/>
                    <a:chOff x="1994833" y="1495594"/>
                    <a:chExt cx="8668948" cy="805330"/>
                  </a:xfrm>
                </p:grpSpPr>
                <p:grpSp>
                  <p:nvGrpSpPr>
                    <p:cNvPr id="296" name="Group 295"/>
                    <p:cNvGrpSpPr/>
                    <p:nvPr/>
                  </p:nvGrpSpPr>
                  <p:grpSpPr>
                    <a:xfrm>
                      <a:off x="1994833" y="1495594"/>
                      <a:ext cx="8668948" cy="270595"/>
                      <a:chOff x="1994833" y="1495594"/>
                      <a:chExt cx="8668948" cy="270595"/>
                    </a:xfrm>
                  </p:grpSpPr>
                  <p:sp>
                    <p:nvSpPr>
                      <p:cNvPr id="363" name="Rectangle 362"/>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4" name="Rectangle 363"/>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5" name="Rectangle 364"/>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6" name="Rectangle 365"/>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7" name="Rectangle 366"/>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8" name="Rectangle 367"/>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9" name="Rectangle 368"/>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0" name="Rectangle 369"/>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1" name="Rectangle 370"/>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2" name="Rectangle 371"/>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3" name="Rectangle 372"/>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4" name="Rectangle 373"/>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5" name="Rectangle 374"/>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6" name="Rectangle 375"/>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7" name="Rectangle 376"/>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8" name="Rectangle 377"/>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79" name="Rectangle 378"/>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0" name="Rectangle 379"/>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1" name="Rectangle 380"/>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2" name="Rectangle 381"/>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3" name="Rectangle 382"/>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4" name="Rectangle 383"/>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5" name="Rectangle 384"/>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6" name="Rectangle 385"/>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7" name="Rectangle 386"/>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8" name="Rectangle 387"/>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89" name="Rectangle 388"/>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90" name="Rectangle 389"/>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91" name="Rectangle 390"/>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92" name="Rectangle 391"/>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93" name="Rectangle 392"/>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94" name="Rectangle 393"/>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297" name="Group 296"/>
                    <p:cNvGrpSpPr/>
                    <p:nvPr/>
                  </p:nvGrpSpPr>
                  <p:grpSpPr>
                    <a:xfrm>
                      <a:off x="1994833" y="1766181"/>
                      <a:ext cx="8668948" cy="270595"/>
                      <a:chOff x="1994833" y="1495594"/>
                      <a:chExt cx="8668948" cy="270595"/>
                    </a:xfrm>
                  </p:grpSpPr>
                  <p:sp>
                    <p:nvSpPr>
                      <p:cNvPr id="331" name="Rectangle 330"/>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2" name="Rectangle 331"/>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3" name="Rectangle 332"/>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4" name="Rectangle 333"/>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5" name="Rectangle 334"/>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6" name="Rectangle 335"/>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7" name="Rectangle 336"/>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8" name="Rectangle 337"/>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9" name="Rectangle 338"/>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0" name="Rectangle 339"/>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1" name="Rectangle 340"/>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2" name="Rectangle 341"/>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3" name="Rectangle 342"/>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4" name="Rectangle 343"/>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5" name="Rectangle 344"/>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6" name="Rectangle 345"/>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7" name="Rectangle 346"/>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8" name="Rectangle 347"/>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49" name="Rectangle 348"/>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0" name="Rectangle 349"/>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1" name="Rectangle 350"/>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2" name="Rectangle 351"/>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3" name="Rectangle 352"/>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4" name="Rectangle 353"/>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5" name="Rectangle 354"/>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6" name="Rectangle 355"/>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7" name="Rectangle 356"/>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8" name="Rectangle 357"/>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59" name="Rectangle 358"/>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0" name="Rectangle 359"/>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1" name="Rectangle 360"/>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62" name="Rectangle 361"/>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298" name="Group 297"/>
                    <p:cNvGrpSpPr/>
                    <p:nvPr/>
                  </p:nvGrpSpPr>
                  <p:grpSpPr>
                    <a:xfrm>
                      <a:off x="1994833" y="2030329"/>
                      <a:ext cx="8668948" cy="270595"/>
                      <a:chOff x="1994833" y="1495594"/>
                      <a:chExt cx="8668948" cy="270595"/>
                    </a:xfrm>
                  </p:grpSpPr>
                  <p:sp>
                    <p:nvSpPr>
                      <p:cNvPr id="299" name="Rectangle 298"/>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0" name="Rectangle 299"/>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1" name="Rectangle 300"/>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2" name="Rectangle 301"/>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3" name="Rectangle 302"/>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4" name="Rectangle 303"/>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5" name="Rectangle 304"/>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6" name="Rectangle 305"/>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7" name="Rectangle 306"/>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8" name="Rectangle 307"/>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09" name="Rectangle 308"/>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0" name="Rectangle 309"/>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1" name="Rectangle 310"/>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2" name="Rectangle 311"/>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3" name="Rectangle 312"/>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4" name="Rectangle 313"/>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5" name="Rectangle 314"/>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6" name="Rectangle 315"/>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7" name="Rectangle 316"/>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8" name="Rectangle 317"/>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19" name="Rectangle 318"/>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0" name="Rectangle 319"/>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1" name="Rectangle 320"/>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2" name="Rectangle 321"/>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3" name="Rectangle 322"/>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4" name="Rectangle 323"/>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5" name="Rectangle 324"/>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6" name="Rectangle 325"/>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7" name="Rectangle 326"/>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8" name="Rectangle 327"/>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29" name="Rectangle 328"/>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330" name="Rectangle 329"/>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nvGrpSpPr>
                  <p:cNvPr id="96" name="Group 95"/>
                  <p:cNvGrpSpPr/>
                  <p:nvPr/>
                </p:nvGrpSpPr>
                <p:grpSpPr>
                  <a:xfrm>
                    <a:off x="1994833" y="2298801"/>
                    <a:ext cx="8668948" cy="805330"/>
                    <a:chOff x="1994833" y="1495594"/>
                    <a:chExt cx="8668948" cy="805330"/>
                  </a:xfrm>
                </p:grpSpPr>
                <p:grpSp>
                  <p:nvGrpSpPr>
                    <p:cNvPr id="197" name="Group 196"/>
                    <p:cNvGrpSpPr/>
                    <p:nvPr/>
                  </p:nvGrpSpPr>
                  <p:grpSpPr>
                    <a:xfrm>
                      <a:off x="1994833" y="1495594"/>
                      <a:ext cx="8668948" cy="270595"/>
                      <a:chOff x="1994833" y="1495594"/>
                      <a:chExt cx="8668948" cy="270595"/>
                    </a:xfrm>
                  </p:grpSpPr>
                  <p:sp>
                    <p:nvSpPr>
                      <p:cNvPr id="264" name="Rectangle 263"/>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5" name="Rectangle 264"/>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6" name="Rectangle 265"/>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7" name="Rectangle 266"/>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8" name="Rectangle 267"/>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9" name="Rectangle 268"/>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0" name="Rectangle 269"/>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1" name="Rectangle 270"/>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2" name="Rectangle 271"/>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3" name="Rectangle 272"/>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4" name="Rectangle 273"/>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5" name="Rectangle 274"/>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6" name="Rectangle 275"/>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7" name="Rectangle 276"/>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8" name="Rectangle 277"/>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79" name="Rectangle 278"/>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0" name="Rectangle 279"/>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1" name="Rectangle 280"/>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2" name="Rectangle 281"/>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3" name="Rectangle 282"/>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4" name="Rectangle 283"/>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5" name="Rectangle 284"/>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6" name="Rectangle 285"/>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7" name="Rectangle 286"/>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8" name="Rectangle 287"/>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89" name="Rectangle 288"/>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0" name="Rectangle 289"/>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1" name="Rectangle 290"/>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2" name="Rectangle 291"/>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3" name="Rectangle 292"/>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4" name="Rectangle 293"/>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95" name="Rectangle 294"/>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198" name="Group 197"/>
                    <p:cNvGrpSpPr/>
                    <p:nvPr/>
                  </p:nvGrpSpPr>
                  <p:grpSpPr>
                    <a:xfrm>
                      <a:off x="1994833" y="1766181"/>
                      <a:ext cx="8668948" cy="270595"/>
                      <a:chOff x="1994833" y="1495594"/>
                      <a:chExt cx="8668948" cy="270595"/>
                    </a:xfrm>
                  </p:grpSpPr>
                  <p:sp>
                    <p:nvSpPr>
                      <p:cNvPr id="232" name="Rectangle 231"/>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3" name="Rectangle 232"/>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4" name="Rectangle 233"/>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5" name="Rectangle 234"/>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6" name="Rectangle 235"/>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7" name="Rectangle 236"/>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8" name="Rectangle 237"/>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9" name="Rectangle 238"/>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0" name="Rectangle 239"/>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1" name="Rectangle 240"/>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2" name="Rectangle 241"/>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3" name="Rectangle 242"/>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4" name="Rectangle 243"/>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5" name="Rectangle 244"/>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6" name="Rectangle 245"/>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7" name="Rectangle 246"/>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8" name="Rectangle 247"/>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49" name="Rectangle 248"/>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0" name="Rectangle 249"/>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1" name="Rectangle 250"/>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2" name="Rectangle 251"/>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3" name="Rectangle 252"/>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4" name="Rectangle 253"/>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5" name="Rectangle 254"/>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6" name="Rectangle 255"/>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7" name="Rectangle 256"/>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8" name="Rectangle 257"/>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59" name="Rectangle 258"/>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0" name="Rectangle 259"/>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1" name="Rectangle 260"/>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2" name="Rectangle 261"/>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63" name="Rectangle 262"/>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199" name="Group 198"/>
                    <p:cNvGrpSpPr/>
                    <p:nvPr/>
                  </p:nvGrpSpPr>
                  <p:grpSpPr>
                    <a:xfrm>
                      <a:off x="1994833" y="2030329"/>
                      <a:ext cx="8668948" cy="270595"/>
                      <a:chOff x="1994833" y="1495594"/>
                      <a:chExt cx="8668948" cy="270595"/>
                    </a:xfrm>
                  </p:grpSpPr>
                  <p:sp>
                    <p:nvSpPr>
                      <p:cNvPr id="200" name="Rectangle 199"/>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1" name="Rectangle 200"/>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2" name="Rectangle 201"/>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3" name="Rectangle 202"/>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4" name="Rectangle 203"/>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5" name="Rectangle 204"/>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6" name="Rectangle 205"/>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7" name="Rectangle 206"/>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8" name="Rectangle 207"/>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09" name="Rectangle 208"/>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0" name="Rectangle 209"/>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1" name="Rectangle 210"/>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2" name="Rectangle 211"/>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3" name="Rectangle 212"/>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4" name="Rectangle 213"/>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5" name="Rectangle 214"/>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6" name="Rectangle 215"/>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7" name="Rectangle 216"/>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8" name="Rectangle 217"/>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19" name="Rectangle 218"/>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0" name="Rectangle 219"/>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1" name="Rectangle 220"/>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2" name="Rectangle 221"/>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3" name="Rectangle 222"/>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4" name="Rectangle 223"/>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5" name="Rectangle 224"/>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6" name="Rectangle 225"/>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7" name="Rectangle 226"/>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8" name="Rectangle 227"/>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29" name="Rectangle 228"/>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0" name="Rectangle 229"/>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231" name="Rectangle 230"/>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nvGrpSpPr>
                  <p:cNvPr id="97" name="Group 96"/>
                  <p:cNvGrpSpPr/>
                  <p:nvPr/>
                </p:nvGrpSpPr>
                <p:grpSpPr>
                  <a:xfrm>
                    <a:off x="1994833" y="3102008"/>
                    <a:ext cx="8668948" cy="805330"/>
                    <a:chOff x="1994833" y="1495594"/>
                    <a:chExt cx="8668948" cy="805330"/>
                  </a:xfrm>
                </p:grpSpPr>
                <p:grpSp>
                  <p:nvGrpSpPr>
                    <p:cNvPr id="98" name="Group 97"/>
                    <p:cNvGrpSpPr/>
                    <p:nvPr/>
                  </p:nvGrpSpPr>
                  <p:grpSpPr>
                    <a:xfrm>
                      <a:off x="1994833" y="1495594"/>
                      <a:ext cx="8668948" cy="270595"/>
                      <a:chOff x="1994833" y="1495594"/>
                      <a:chExt cx="8668948" cy="270595"/>
                    </a:xfrm>
                  </p:grpSpPr>
                  <p:sp>
                    <p:nvSpPr>
                      <p:cNvPr id="165" name="Rectangle 164"/>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6" name="Rectangle 165"/>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7" name="Rectangle 166"/>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8" name="Rectangle 167"/>
                      <p:cNvSpPr/>
                      <p:nvPr/>
                    </p:nvSpPr>
                    <p:spPr>
                      <a:xfrm>
                        <a:off x="2808109" y="1495601"/>
                        <a:ext cx="270588" cy="270587"/>
                      </a:xfrm>
                      <a:prstGeom prst="rect">
                        <a:avLst/>
                      </a:prstGeom>
                      <a:solidFill>
                        <a:srgbClr val="92D050"/>
                      </a:solid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9" name="Rectangle 168"/>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0" name="Rectangle 169"/>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1" name="Rectangle 170"/>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2" name="Rectangle 171"/>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3" name="Rectangle 172"/>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4" name="Rectangle 173"/>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5" name="Rectangle 174"/>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6" name="Rectangle 175"/>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7" name="Rectangle 176"/>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8" name="Rectangle 177"/>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79" name="Rectangle 178"/>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0" name="Rectangle 179"/>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1" name="Rectangle 180"/>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2" name="Rectangle 181"/>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3" name="Rectangle 182"/>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4" name="Rectangle 183"/>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5" name="Rectangle 184"/>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6" name="Rectangle 185"/>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7" name="Rectangle 186"/>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8" name="Rectangle 187"/>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89" name="Rectangle 188"/>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0" name="Rectangle 189"/>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1" name="Rectangle 190"/>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2" name="Rectangle 191"/>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3" name="Rectangle 192"/>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4" name="Rectangle 193"/>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5" name="Rectangle 194"/>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96" name="Rectangle 195"/>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99" name="Group 98"/>
                    <p:cNvGrpSpPr/>
                    <p:nvPr/>
                  </p:nvGrpSpPr>
                  <p:grpSpPr>
                    <a:xfrm>
                      <a:off x="1994833" y="1766181"/>
                      <a:ext cx="8668948" cy="270595"/>
                      <a:chOff x="1994833" y="1495594"/>
                      <a:chExt cx="8668948" cy="270595"/>
                    </a:xfrm>
                  </p:grpSpPr>
                  <p:sp>
                    <p:nvSpPr>
                      <p:cNvPr id="133" name="Rectangle 132"/>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4" name="Rectangle 133"/>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5" name="Rectangle 134"/>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6" name="Rectangle 135"/>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7" name="Rectangle 136"/>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8" name="Rectangle 137"/>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9" name="Rectangle 138"/>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0" name="Rectangle 139"/>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1" name="Rectangle 140"/>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2" name="Rectangle 141"/>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3" name="Rectangle 142"/>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4" name="Rectangle 143"/>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5" name="Rectangle 144"/>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6" name="Rectangle 145"/>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7" name="Rectangle 146"/>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8" name="Rectangle 147"/>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49" name="Rectangle 148"/>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0" name="Rectangle 149"/>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1" name="Rectangle 150"/>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2" name="Rectangle 151"/>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3" name="Rectangle 152"/>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4" name="Rectangle 153"/>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5" name="Rectangle 154"/>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6" name="Rectangle 155"/>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7" name="Rectangle 156"/>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8" name="Rectangle 157"/>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59" name="Rectangle 158"/>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0" name="Rectangle 159"/>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1" name="Rectangle 160"/>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2" name="Rectangle 161"/>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3" name="Rectangle 162"/>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64" name="Rectangle 163"/>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nvGrpSpPr>
                    <p:cNvPr id="100" name="Group 99"/>
                    <p:cNvGrpSpPr/>
                    <p:nvPr/>
                  </p:nvGrpSpPr>
                  <p:grpSpPr>
                    <a:xfrm>
                      <a:off x="1994833" y="2030329"/>
                      <a:ext cx="8668948" cy="270595"/>
                      <a:chOff x="1994833" y="1495594"/>
                      <a:chExt cx="8668948" cy="270595"/>
                    </a:xfrm>
                  </p:grpSpPr>
                  <p:sp>
                    <p:nvSpPr>
                      <p:cNvPr id="101" name="Rectangle 100"/>
                      <p:cNvSpPr/>
                      <p:nvPr/>
                    </p:nvSpPr>
                    <p:spPr>
                      <a:xfrm>
                        <a:off x="1994833"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2" name="Rectangle 101"/>
                      <p:cNvSpPr/>
                      <p:nvPr/>
                    </p:nvSpPr>
                    <p:spPr>
                      <a:xfrm>
                        <a:off x="226542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3" name="Rectangle 102"/>
                      <p:cNvSpPr/>
                      <p:nvPr/>
                    </p:nvSpPr>
                    <p:spPr>
                      <a:xfrm>
                        <a:off x="254103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4" name="Rectangle 103"/>
                      <p:cNvSpPr/>
                      <p:nvPr/>
                    </p:nvSpPr>
                    <p:spPr>
                      <a:xfrm>
                        <a:off x="280810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5" name="Rectangle 104"/>
                      <p:cNvSpPr/>
                      <p:nvPr/>
                    </p:nvSpPr>
                    <p:spPr>
                      <a:xfrm>
                        <a:off x="3080210"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6" name="Rectangle 105"/>
                      <p:cNvSpPr/>
                      <p:nvPr/>
                    </p:nvSpPr>
                    <p:spPr>
                      <a:xfrm>
                        <a:off x="3352311"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7" name="Rectangle 106"/>
                      <p:cNvSpPr/>
                      <p:nvPr/>
                    </p:nvSpPr>
                    <p:spPr>
                      <a:xfrm>
                        <a:off x="3619382"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8" name="Rectangle 107"/>
                      <p:cNvSpPr/>
                      <p:nvPr/>
                    </p:nvSpPr>
                    <p:spPr>
                      <a:xfrm>
                        <a:off x="3886453"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09" name="Rectangle 108"/>
                      <p:cNvSpPr/>
                      <p:nvPr/>
                    </p:nvSpPr>
                    <p:spPr>
                      <a:xfrm>
                        <a:off x="4153524"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0" name="Rectangle 109"/>
                      <p:cNvSpPr/>
                      <p:nvPr/>
                    </p:nvSpPr>
                    <p:spPr>
                      <a:xfrm>
                        <a:off x="4424112"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1" name="Rectangle 110"/>
                      <p:cNvSpPr/>
                      <p:nvPr/>
                    </p:nvSpPr>
                    <p:spPr>
                      <a:xfrm>
                        <a:off x="4691183"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2" name="Rectangle 111"/>
                      <p:cNvSpPr/>
                      <p:nvPr/>
                    </p:nvSpPr>
                    <p:spPr>
                      <a:xfrm>
                        <a:off x="496680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3" name="Rectangle 112"/>
                      <p:cNvSpPr/>
                      <p:nvPr/>
                    </p:nvSpPr>
                    <p:spPr>
                      <a:xfrm>
                        <a:off x="5238901"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4" name="Rectangle 113"/>
                      <p:cNvSpPr/>
                      <p:nvPr/>
                    </p:nvSpPr>
                    <p:spPr>
                      <a:xfrm>
                        <a:off x="5511002"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5" name="Rectangle 114"/>
                      <p:cNvSpPr/>
                      <p:nvPr/>
                    </p:nvSpPr>
                    <p:spPr>
                      <a:xfrm>
                        <a:off x="5786619"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6" name="Rectangle 115"/>
                      <p:cNvSpPr/>
                      <p:nvPr/>
                    </p:nvSpPr>
                    <p:spPr>
                      <a:xfrm>
                        <a:off x="6062236"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7" name="Rectangle 116"/>
                      <p:cNvSpPr/>
                      <p:nvPr/>
                    </p:nvSpPr>
                    <p:spPr>
                      <a:xfrm>
                        <a:off x="6334336" y="1495602"/>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8" name="Rectangle 117"/>
                      <p:cNvSpPr/>
                      <p:nvPr/>
                    </p:nvSpPr>
                    <p:spPr>
                      <a:xfrm>
                        <a:off x="6604924"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19" name="Rectangle 118"/>
                      <p:cNvSpPr/>
                      <p:nvPr/>
                    </p:nvSpPr>
                    <p:spPr>
                      <a:xfrm>
                        <a:off x="6880541"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0" name="Rectangle 119"/>
                      <p:cNvSpPr/>
                      <p:nvPr/>
                    </p:nvSpPr>
                    <p:spPr>
                      <a:xfrm>
                        <a:off x="7156158"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1" name="Rectangle 120"/>
                      <p:cNvSpPr/>
                      <p:nvPr/>
                    </p:nvSpPr>
                    <p:spPr>
                      <a:xfrm>
                        <a:off x="7428259" y="1495601"/>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2" name="Rectangle 121"/>
                      <p:cNvSpPr/>
                      <p:nvPr/>
                    </p:nvSpPr>
                    <p:spPr>
                      <a:xfrm>
                        <a:off x="7700360" y="1495600"/>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3" name="Rectangle 122"/>
                      <p:cNvSpPr/>
                      <p:nvPr/>
                    </p:nvSpPr>
                    <p:spPr>
                      <a:xfrm>
                        <a:off x="7975977" y="1495599"/>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4" name="Rectangle 123"/>
                      <p:cNvSpPr/>
                      <p:nvPr/>
                    </p:nvSpPr>
                    <p:spPr>
                      <a:xfrm>
                        <a:off x="8243048"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5" name="Rectangle 124"/>
                      <p:cNvSpPr/>
                      <p:nvPr/>
                    </p:nvSpPr>
                    <p:spPr>
                      <a:xfrm>
                        <a:off x="8510119" y="1495598"/>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6" name="Rectangle 125"/>
                      <p:cNvSpPr/>
                      <p:nvPr/>
                    </p:nvSpPr>
                    <p:spPr>
                      <a:xfrm>
                        <a:off x="8780707"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7" name="Rectangle 126"/>
                      <p:cNvSpPr/>
                      <p:nvPr/>
                    </p:nvSpPr>
                    <p:spPr>
                      <a:xfrm>
                        <a:off x="9047778"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8" name="Rectangle 127"/>
                      <p:cNvSpPr/>
                      <p:nvPr/>
                    </p:nvSpPr>
                    <p:spPr>
                      <a:xfrm>
                        <a:off x="9314849"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29" name="Rectangle 128"/>
                      <p:cNvSpPr/>
                      <p:nvPr/>
                    </p:nvSpPr>
                    <p:spPr>
                      <a:xfrm>
                        <a:off x="9586950" y="1495597"/>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0" name="Rectangle 129"/>
                      <p:cNvSpPr/>
                      <p:nvPr/>
                    </p:nvSpPr>
                    <p:spPr>
                      <a:xfrm>
                        <a:off x="9850505" y="1495596"/>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1" name="Rectangle 130"/>
                      <p:cNvSpPr/>
                      <p:nvPr/>
                    </p:nvSpPr>
                    <p:spPr>
                      <a:xfrm>
                        <a:off x="10117576" y="1495595"/>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sp>
                    <p:nvSpPr>
                      <p:cNvPr id="132" name="Rectangle 131"/>
                      <p:cNvSpPr/>
                      <p:nvPr/>
                    </p:nvSpPr>
                    <p:spPr>
                      <a:xfrm>
                        <a:off x="10393193" y="1495594"/>
                        <a:ext cx="270588" cy="270587"/>
                      </a:xfrm>
                      <a:prstGeom prst="rect">
                        <a:avLst/>
                      </a:prstGeom>
                      <a:noFill/>
                      <a:ln w="28575">
                        <a:solidFill>
                          <a:schemeClr val="bg1">
                            <a:lumMod val="6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grpSp>
              </p:grpSp>
            </p:grpSp>
          </p:grpSp>
        </p:grpSp>
      </p:grpSp>
    </p:spTree>
    <p:extLst>
      <p:ext uri="{BB962C8B-B14F-4D97-AF65-F5344CB8AC3E}">
        <p14:creationId xmlns:p14="http://schemas.microsoft.com/office/powerpoint/2010/main" val="2820145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Projection Pass</a:t>
            </a:r>
            <a:endParaRPr lang="en-US" dirty="0" smtClean="0">
              <a:solidFill>
                <a:schemeClr val="bg1"/>
              </a:solidFill>
              <a:latin typeface="Arial" panose="020B0604020202020204" pitchFamily="34" charset="0"/>
              <a:cs typeface="Arial" panose="020B0604020202020204" pitchFamily="34" charset="0"/>
            </a:endParaRPr>
          </a:p>
        </p:txBody>
      </p:sp>
      <p:sp>
        <p:nvSpPr>
          <p:cNvPr id="695" name="Rectangle 694"/>
          <p:cNvSpPr/>
          <p:nvPr/>
        </p:nvSpPr>
        <p:spPr>
          <a:xfrm>
            <a:off x="1194300" y="1917585"/>
            <a:ext cx="10658625" cy="3785652"/>
          </a:xfrm>
          <a:prstGeom prst="rect">
            <a:avLst/>
          </a:prstGeom>
          <a:noFill/>
        </p:spPr>
        <p:txBody>
          <a:bodyPr wrap="square" lIns="91440" tIns="45720" rIns="91440" bIns="45720">
            <a:spAutoFit/>
          </a:bodyPr>
          <a:lstStyle/>
          <a:p>
            <a:r>
              <a:rPr lang="en-US" sz="8000" i="1" dirty="0" smtClean="0">
                <a:ln w="0"/>
                <a:solidFill>
                  <a:schemeClr val="bg1"/>
                </a:solidFill>
                <a:effectLst>
                  <a:outerShdw blurRad="38100" dist="19050" dir="2700000" algn="tl" rotWithShape="0">
                    <a:schemeClr val="dk1">
                      <a:alpha val="40000"/>
                    </a:schemeClr>
                  </a:outerShdw>
                </a:effectLst>
              </a:rPr>
              <a:t>SSBO</a:t>
            </a:r>
          </a:p>
          <a:p>
            <a:r>
              <a:rPr lang="en-US" sz="8000" i="1" dirty="0" smtClean="0">
                <a:ln w="0"/>
                <a:solidFill>
                  <a:schemeClr val="bg1"/>
                </a:solidFill>
                <a:effectLst>
                  <a:outerShdw blurRad="38100" dist="19050" dir="2700000" algn="tl" rotWithShape="0">
                    <a:schemeClr val="dk1">
                      <a:alpha val="40000"/>
                    </a:schemeClr>
                  </a:outerShdw>
                </a:effectLst>
              </a:rPr>
              <a:t>Or</a:t>
            </a:r>
          </a:p>
          <a:p>
            <a:r>
              <a:rPr lang="en-US" sz="8000" i="1" dirty="0" smtClean="0">
                <a:ln w="0"/>
                <a:solidFill>
                  <a:schemeClr val="bg1"/>
                </a:solidFill>
                <a:effectLst>
                  <a:outerShdw blurRad="38100" dist="19050" dir="2700000" algn="tl" rotWithShape="0">
                    <a:schemeClr val="dk1">
                      <a:alpha val="40000"/>
                    </a:schemeClr>
                  </a:outerShdw>
                </a:effectLst>
              </a:rPr>
              <a:t>Storage Image ?</a:t>
            </a:r>
            <a:endParaRPr lang="en-US" sz="8000" b="0" i="1" cap="none" spc="0" dirty="0">
              <a:ln w="0"/>
              <a:solidFill>
                <a:schemeClr val="bg1"/>
              </a:solidFill>
              <a:effectLst>
                <a:outerShdw blurRad="38100" dist="19050" dir="2700000" algn="tl" rotWithShape="0">
                  <a:schemeClr val="dk1">
                    <a:alpha val="40000"/>
                  </a:schemeClr>
                </a:outerShdw>
              </a:effectLst>
            </a:endParaRPr>
          </a:p>
        </p:txBody>
      </p:sp>
      <p:sp>
        <p:nvSpPr>
          <p:cNvPr id="4" name="Rectangle 3"/>
          <p:cNvSpPr/>
          <p:nvPr/>
        </p:nvSpPr>
        <p:spPr>
          <a:xfrm>
            <a:off x="3779099" y="2127736"/>
            <a:ext cx="7617211" cy="830997"/>
          </a:xfrm>
          <a:prstGeom prst="rect">
            <a:avLst/>
          </a:prstGeom>
          <a:noFill/>
        </p:spPr>
        <p:txBody>
          <a:bodyPr wrap="square" lIns="91440" tIns="45720" rIns="91440" bIns="45720">
            <a:spAutoFit/>
          </a:bodyPr>
          <a:lstStyle/>
          <a:p>
            <a:pPr algn="ctr"/>
            <a:r>
              <a:rPr lang="en-US" sz="4800" i="1" dirty="0" smtClean="0">
                <a:ln w="0"/>
                <a:solidFill>
                  <a:schemeClr val="bg1"/>
                </a:solidFill>
                <a:effectLst>
                  <a:outerShdw blurRad="38100" dist="19050" dir="2700000" algn="tl" rotWithShape="0">
                    <a:schemeClr val="dk1">
                      <a:alpha val="40000"/>
                    </a:schemeClr>
                  </a:outerShdw>
                </a:effectLst>
              </a:rPr>
              <a:t>Ex) 1920 x 1080 = </a:t>
            </a:r>
            <a:r>
              <a:rPr lang="en-US" sz="4800" dirty="0">
                <a:solidFill>
                  <a:schemeClr val="bg1"/>
                </a:solidFill>
              </a:rPr>
              <a:t>2,073,600</a:t>
            </a:r>
            <a:r>
              <a:rPr lang="en-US" sz="4800" i="1" dirty="0" smtClean="0">
                <a:ln w="0"/>
                <a:solidFill>
                  <a:schemeClr val="bg1"/>
                </a:solidFill>
                <a:effectLst>
                  <a:outerShdw blurRad="38100" dist="19050" dir="2700000" algn="tl" rotWithShape="0">
                    <a:schemeClr val="dk1">
                      <a:alpha val="40000"/>
                    </a:schemeClr>
                  </a:outerShdw>
                </a:effectLst>
              </a:rPr>
              <a:t> </a:t>
            </a:r>
            <a:endParaRPr lang="en-US" sz="4800" b="0" i="1" cap="none" spc="0" dirty="0">
              <a:ln w="0"/>
              <a:solidFill>
                <a:schemeClr val="bg1"/>
              </a:solidFill>
              <a:effectLst>
                <a:outerShdw blurRad="38100" dist="19050" dir="2700000" algn="tl" rotWithShape="0">
                  <a:schemeClr val="dk1">
                    <a:alpha val="40000"/>
                  </a:schemeClr>
                </a:outerShdw>
              </a:effectLst>
            </a:endParaRPr>
          </a:p>
        </p:txBody>
      </p:sp>
      <p:cxnSp>
        <p:nvCxnSpPr>
          <p:cNvPr id="3" name="Straight Connector 2"/>
          <p:cNvCxnSpPr/>
          <p:nvPr/>
        </p:nvCxnSpPr>
        <p:spPr>
          <a:xfrm>
            <a:off x="1193180" y="5703237"/>
            <a:ext cx="67751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3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Reflection Pass</a:t>
            </a:r>
            <a:endParaRPr lang="en-US" dirty="0" smtClean="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1194300" y="1917585"/>
            <a:ext cx="10658625" cy="2585323"/>
          </a:xfrm>
          <a:prstGeom prst="rect">
            <a:avLst/>
          </a:prstGeom>
          <a:noFill/>
        </p:spPr>
        <p:txBody>
          <a:bodyPr wrap="square" lIns="91440" tIns="45720" rIns="91440" bIns="45720">
            <a:spAutoFit/>
          </a:bodyPr>
          <a:lstStyle/>
          <a:p>
            <a:pPr marL="571500" indent="-571500">
              <a:lnSpc>
                <a:spcPct val="150000"/>
              </a:lnSpc>
              <a:buFont typeface="Arial" panose="020B0604020202020204" pitchFamily="34" charset="0"/>
              <a:buChar char="•"/>
            </a:pPr>
            <a:r>
              <a:rPr lang="en-US" sz="3600" dirty="0">
                <a:solidFill>
                  <a:schemeClr val="bg1"/>
                </a:solidFill>
              </a:rPr>
              <a:t>R</a:t>
            </a:r>
            <a:r>
              <a:rPr lang="en-US" sz="3600" dirty="0" smtClean="0">
                <a:solidFill>
                  <a:schemeClr val="bg1"/>
                </a:solidFill>
              </a:rPr>
              <a:t>ead </a:t>
            </a:r>
            <a:r>
              <a:rPr lang="en-US" sz="3600" dirty="0">
                <a:solidFill>
                  <a:schemeClr val="bg1"/>
                </a:solidFill>
              </a:rPr>
              <a:t>the Intermediate </a:t>
            </a:r>
            <a:r>
              <a:rPr lang="en-US" sz="3600" dirty="0" smtClean="0">
                <a:solidFill>
                  <a:schemeClr val="bg1"/>
                </a:solidFill>
              </a:rPr>
              <a:t>buffer</a:t>
            </a:r>
          </a:p>
          <a:p>
            <a:pPr marL="571500" indent="-571500">
              <a:lnSpc>
                <a:spcPct val="150000"/>
              </a:lnSpc>
              <a:buFont typeface="Arial" panose="020B0604020202020204" pitchFamily="34" charset="0"/>
              <a:buChar char="•"/>
            </a:pPr>
            <a:r>
              <a:rPr lang="en-US" sz="3600" dirty="0" smtClean="0">
                <a:solidFill>
                  <a:schemeClr val="bg1"/>
                </a:solidFill>
              </a:rPr>
              <a:t>Decode </a:t>
            </a:r>
            <a:r>
              <a:rPr lang="en-US" sz="3600" dirty="0">
                <a:solidFill>
                  <a:schemeClr val="bg1"/>
                </a:solidFill>
              </a:rPr>
              <a:t>the data to retrieve the </a:t>
            </a:r>
            <a:r>
              <a:rPr lang="en-US" sz="3600" dirty="0" smtClean="0">
                <a:solidFill>
                  <a:schemeClr val="bg1"/>
                </a:solidFill>
              </a:rPr>
              <a:t>offsets</a:t>
            </a:r>
          </a:p>
          <a:p>
            <a:pPr marL="571500" indent="-571500">
              <a:lnSpc>
                <a:spcPct val="150000"/>
              </a:lnSpc>
              <a:buFont typeface="Arial" panose="020B0604020202020204" pitchFamily="34" charset="0"/>
              <a:buChar char="•"/>
            </a:pPr>
            <a:r>
              <a:rPr lang="en-US" sz="3600" dirty="0" smtClean="0">
                <a:solidFill>
                  <a:schemeClr val="bg1"/>
                </a:solidFill>
              </a:rPr>
              <a:t>Obtain </a:t>
            </a:r>
            <a:r>
              <a:rPr lang="en-US" sz="3600" dirty="0">
                <a:solidFill>
                  <a:schemeClr val="bg1"/>
                </a:solidFill>
              </a:rPr>
              <a:t>reflected color from the scene </a:t>
            </a:r>
            <a:r>
              <a:rPr lang="en-US" sz="3600" dirty="0" smtClean="0">
                <a:solidFill>
                  <a:schemeClr val="bg1"/>
                </a:solidFill>
              </a:rPr>
              <a:t>image</a:t>
            </a:r>
            <a:endParaRPr lang="en-US" sz="4800" b="0" i="1"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25006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Reflection Pass</a:t>
            </a:r>
            <a:endParaRPr lang="en-US" dirty="0" smtClean="0">
              <a:solidFill>
                <a:schemeClr val="bg1"/>
              </a:solidFill>
              <a:latin typeface="Arial" panose="020B0604020202020204" pitchFamily="34" charset="0"/>
              <a:cs typeface="Arial" panose="020B0604020202020204" pitchFamily="34" charset="0"/>
            </a:endParaRPr>
          </a:p>
        </p:txBody>
      </p:sp>
      <p:grpSp>
        <p:nvGrpSpPr>
          <p:cNvPr id="3" name="Group 2"/>
          <p:cNvGrpSpPr/>
          <p:nvPr/>
        </p:nvGrpSpPr>
        <p:grpSpPr>
          <a:xfrm>
            <a:off x="1976553" y="2195512"/>
            <a:ext cx="8305800" cy="4271576"/>
            <a:chOff x="1976553" y="2195512"/>
            <a:chExt cx="8305800" cy="427157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553" y="2195512"/>
              <a:ext cx="8305800" cy="3381375"/>
            </a:xfrm>
            <a:prstGeom prst="rect">
              <a:avLst/>
            </a:prstGeom>
          </p:spPr>
        </p:pic>
        <p:sp>
          <p:nvSpPr>
            <p:cNvPr id="4" name="TextBox 3"/>
            <p:cNvSpPr txBox="1"/>
            <p:nvPr/>
          </p:nvSpPr>
          <p:spPr>
            <a:xfrm>
              <a:off x="3933980" y="5820757"/>
              <a:ext cx="4390946"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Need holes patching</a:t>
              </a:r>
              <a:endParaRPr lang="en-US" dirty="0" smtClean="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62379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324441"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Reflection Pass</a:t>
            </a:r>
            <a:endParaRPr lang="en-US" dirty="0" smtClean="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52" y="1646314"/>
            <a:ext cx="5979035" cy="48213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668" y="2173012"/>
            <a:ext cx="4476750" cy="3609975"/>
          </a:xfrm>
          <a:prstGeom prst="rect">
            <a:avLst/>
          </a:prstGeom>
        </p:spPr>
      </p:pic>
      <p:sp>
        <p:nvSpPr>
          <p:cNvPr id="6" name="Oval 5"/>
          <p:cNvSpPr/>
          <p:nvPr/>
        </p:nvSpPr>
        <p:spPr>
          <a:xfrm>
            <a:off x="3722851" y="2411999"/>
            <a:ext cx="2988839" cy="3012094"/>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95644" y="4409397"/>
            <a:ext cx="2013725" cy="2029393"/>
          </a:xfrm>
          <a:prstGeom prst="ellipse">
            <a:avLst/>
          </a:prstGeom>
          <a:noFill/>
          <a:ln w="5715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58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726795"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Apply normal map</a:t>
            </a:r>
            <a:endParaRPr lang="en-US" dirty="0" smtClean="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Tree>
    <p:extLst>
      <p:ext uri="{BB962C8B-B14F-4D97-AF65-F5344CB8AC3E}">
        <p14:creationId xmlns:p14="http://schemas.microsoft.com/office/powerpoint/2010/main" val="25326761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726795"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Apply normal map</a:t>
            </a:r>
            <a:endParaRPr lang="en-US" dirty="0" smtClean="0">
              <a:solidFill>
                <a:schemeClr val="bg1"/>
              </a:solidFill>
              <a:latin typeface="Arial" panose="020B0604020202020204" pitchFamily="34" charset="0"/>
              <a:cs typeface="Arial" panose="020B0604020202020204" pitchFamily="34" charset="0"/>
            </a:endParaRPr>
          </a:p>
        </p:txBody>
      </p:sp>
      <p:sp>
        <p:nvSpPr>
          <p:cNvPr id="8" name="Trapezoid 7"/>
          <p:cNvSpPr/>
          <p:nvPr/>
        </p:nvSpPr>
        <p:spPr>
          <a:xfrm>
            <a:off x="3183851" y="4808060"/>
            <a:ext cx="5964966" cy="1133229"/>
          </a:xfrm>
          <a:prstGeom prst="trapezoid">
            <a:avLst>
              <a:gd name="adj" fmla="val 159152"/>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50000" t="50000" r="50000" b="50000"/>
            </a:path>
            <a:tileRect/>
          </a:gra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4747345" y="3133101"/>
            <a:ext cx="923012" cy="1865077"/>
          </a:xfrm>
          <a:prstGeom prst="rect">
            <a:avLst/>
          </a:prstGeom>
          <a:solidFill>
            <a:srgbClr val="F0A6F0"/>
          </a:solidFill>
          <a:ln w="57150">
            <a:solidFill>
              <a:srgbClr val="F177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6165022" y="2477591"/>
            <a:ext cx="1137562" cy="2530812"/>
          </a:xfrm>
          <a:prstGeom prst="rect">
            <a:avLst/>
          </a:prstGeom>
          <a:solidFill>
            <a:srgbClr val="56AE6D"/>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5466797" y="3648569"/>
            <a:ext cx="1342666" cy="1568339"/>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Oval 11"/>
          <p:cNvSpPr/>
          <p:nvPr/>
        </p:nvSpPr>
        <p:spPr>
          <a:xfrm>
            <a:off x="5463287" y="5303727"/>
            <a:ext cx="130628" cy="130628"/>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5566245" y="3259266"/>
            <a:ext cx="5098737" cy="2032549"/>
            <a:chOff x="5566245" y="3259266"/>
            <a:chExt cx="5098737" cy="2032549"/>
          </a:xfrm>
        </p:grpSpPr>
        <p:sp>
          <p:nvSpPr>
            <p:cNvPr id="15" name="Oval 14"/>
            <p:cNvSpPr/>
            <p:nvPr/>
          </p:nvSpPr>
          <p:spPr>
            <a:xfrm>
              <a:off x="6251377" y="3892113"/>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p:cNvGrpSpPr/>
            <p:nvPr/>
          </p:nvGrpSpPr>
          <p:grpSpPr>
            <a:xfrm>
              <a:off x="5566245" y="3259266"/>
              <a:ext cx="5098737" cy="2032549"/>
              <a:chOff x="5566245" y="3259266"/>
              <a:chExt cx="5098737" cy="2032549"/>
            </a:xfrm>
          </p:grpSpPr>
          <p:cxnSp>
            <p:nvCxnSpPr>
              <p:cNvPr id="14" name="Straight Arrow Connector 13"/>
              <p:cNvCxnSpPr/>
              <p:nvPr/>
            </p:nvCxnSpPr>
            <p:spPr>
              <a:xfrm flipV="1">
                <a:off x="5566245" y="4003611"/>
                <a:ext cx="738446" cy="1288204"/>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0800000" flipV="1">
                <a:off x="6094776" y="3413155"/>
                <a:ext cx="2071451" cy="1032095"/>
              </a:xfrm>
              <a:prstGeom prst="curvedConnector3">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166227" y="3259266"/>
                <a:ext cx="2498755" cy="1015663"/>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Reflection vector</a:t>
                </a:r>
                <a:r>
                  <a:rPr lang="en-US" sz="2000" b="1" i="1" cap="none" spc="0" dirty="0" smtClean="0">
                    <a:ln w="0"/>
                    <a:solidFill>
                      <a:schemeClr val="bg1"/>
                    </a:solidFill>
                    <a:effectLst>
                      <a:outerShdw blurRad="38100" dist="19050" dir="2700000" algn="tl" rotWithShape="0">
                        <a:schemeClr val="dk1">
                          <a:alpha val="40000"/>
                        </a:schemeClr>
                      </a:outerShdw>
                    </a:effectLst>
                  </a:rPr>
                  <a:t> with the original surface </a:t>
                </a:r>
                <a:r>
                  <a:rPr lang="en-US" sz="2000" b="1" i="1" dirty="0" smtClean="0">
                    <a:ln w="0"/>
                    <a:solidFill>
                      <a:schemeClr val="bg1"/>
                    </a:solidFill>
                    <a:effectLst>
                      <a:outerShdw blurRad="38100" dist="19050" dir="2700000" algn="tl" rotWithShape="0">
                        <a:schemeClr val="dk1">
                          <a:alpha val="40000"/>
                        </a:schemeClr>
                      </a:outerShdw>
                    </a:effectLst>
                  </a:rPr>
                  <a:t>normal </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grpSp>
      <p:grpSp>
        <p:nvGrpSpPr>
          <p:cNvPr id="4" name="Group 3"/>
          <p:cNvGrpSpPr/>
          <p:nvPr/>
        </p:nvGrpSpPr>
        <p:grpSpPr>
          <a:xfrm>
            <a:off x="5577670" y="4388785"/>
            <a:ext cx="4942458" cy="1323439"/>
            <a:chOff x="5577670" y="4388785"/>
            <a:chExt cx="4942458" cy="1323439"/>
          </a:xfrm>
        </p:grpSpPr>
        <p:cxnSp>
          <p:nvCxnSpPr>
            <p:cNvPr id="13" name="Straight Arrow Connector 12"/>
            <p:cNvCxnSpPr/>
            <p:nvPr/>
          </p:nvCxnSpPr>
          <p:spPr>
            <a:xfrm flipV="1">
              <a:off x="5577670" y="4868017"/>
              <a:ext cx="517105" cy="470885"/>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0800000" flipV="1">
              <a:off x="5873187" y="4556748"/>
              <a:ext cx="2080117" cy="540986"/>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53304" y="4388785"/>
              <a:ext cx="2566824" cy="1323439"/>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Normalized reflection vector with </a:t>
              </a:r>
              <a:r>
                <a:rPr lang="en-US" sz="2000" b="1" i="1" cap="none" spc="0" dirty="0" smtClean="0">
                  <a:ln w="0"/>
                  <a:solidFill>
                    <a:schemeClr val="bg1"/>
                  </a:solidFill>
                  <a:effectLst>
                    <a:outerShdw blurRad="38100" dist="19050" dir="2700000" algn="tl" rotWithShape="0">
                      <a:schemeClr val="dk1">
                        <a:alpha val="40000"/>
                      </a:schemeClr>
                    </a:outerShdw>
                  </a:effectLst>
                </a:rPr>
                <a:t>the surface applied </a:t>
              </a:r>
              <a:r>
                <a:rPr lang="en-US" sz="2000" b="1" i="1" dirty="0" smtClean="0">
                  <a:ln w="0"/>
                  <a:solidFill>
                    <a:schemeClr val="bg1"/>
                  </a:solidFill>
                  <a:effectLst>
                    <a:outerShdw blurRad="38100" dist="19050" dir="2700000" algn="tl" rotWithShape="0">
                      <a:schemeClr val="dk1">
                        <a:alpha val="40000"/>
                      </a:schemeClr>
                    </a:outerShdw>
                  </a:effectLst>
                </a:rPr>
                <a:t>normal </a:t>
              </a:r>
              <a:r>
                <a:rPr lang="en-US" sz="2000" b="1" i="1" dirty="0">
                  <a:ln w="0"/>
                  <a:solidFill>
                    <a:schemeClr val="bg1"/>
                  </a:solidFill>
                  <a:effectLst>
                    <a:outerShdw blurRad="38100" dist="19050" dir="2700000" algn="tl" rotWithShape="0">
                      <a:schemeClr val="dk1">
                        <a:alpha val="40000"/>
                      </a:schemeClr>
                    </a:outerShdw>
                  </a:effectLst>
                </a:rPr>
                <a:t>map</a:t>
              </a:r>
              <a:endParaRPr lang="en-US" sz="2000" b="0" cap="none" spc="0" dirty="0">
                <a:ln w="0"/>
                <a:solidFill>
                  <a:schemeClr val="bg1"/>
                </a:solidFill>
                <a:effectLst>
                  <a:outerShdw blurRad="38100" dist="19050" dir="2700000" algn="tl" rotWithShape="0">
                    <a:schemeClr val="dk1">
                      <a:alpha val="40000"/>
                    </a:schemeClr>
                  </a:outerShdw>
                </a:effectLst>
              </a:endParaRPr>
            </a:p>
          </p:txBody>
        </p:sp>
      </p:gr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714" y="1735069"/>
            <a:ext cx="7584081" cy="4237087"/>
          </a:xfrm>
          <a:prstGeom prst="rect">
            <a:avLst/>
          </a:prstGeom>
        </p:spPr>
      </p:pic>
    </p:spTree>
    <p:extLst>
      <p:ext uri="{BB962C8B-B14F-4D97-AF65-F5344CB8AC3E}">
        <p14:creationId xmlns:p14="http://schemas.microsoft.com/office/powerpoint/2010/main" val="412777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726795"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Apply normal map</a:t>
            </a:r>
            <a:endParaRPr lang="en-US" dirty="0" smtClean="0">
              <a:solidFill>
                <a:schemeClr val="bg1"/>
              </a:solidFill>
              <a:latin typeface="Arial" panose="020B0604020202020204" pitchFamily="34" charset="0"/>
              <a:cs typeface="Arial" panose="020B0604020202020204" pitchFamily="34" charset="0"/>
            </a:endParaRPr>
          </a:p>
        </p:txBody>
      </p:sp>
      <p:sp>
        <p:nvSpPr>
          <p:cNvPr id="21" name="Trapezoid 20"/>
          <p:cNvSpPr/>
          <p:nvPr/>
        </p:nvSpPr>
        <p:spPr>
          <a:xfrm>
            <a:off x="3183851" y="4808060"/>
            <a:ext cx="5964966" cy="1133229"/>
          </a:xfrm>
          <a:prstGeom prst="trapezoid">
            <a:avLst>
              <a:gd name="adj" fmla="val 159152"/>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50000" t="50000" r="50000" b="50000"/>
            </a:path>
            <a:tileRect/>
          </a:gra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4747345" y="3133101"/>
            <a:ext cx="923012" cy="1865077"/>
          </a:xfrm>
          <a:prstGeom prst="rect">
            <a:avLst/>
          </a:prstGeom>
          <a:solidFill>
            <a:srgbClr val="F0A6F0"/>
          </a:solidFill>
          <a:ln w="57150">
            <a:solidFill>
              <a:srgbClr val="F177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6165022" y="2477591"/>
            <a:ext cx="1137562" cy="2530812"/>
          </a:xfrm>
          <a:prstGeom prst="rect">
            <a:avLst/>
          </a:prstGeom>
          <a:solidFill>
            <a:srgbClr val="56AE6D"/>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5466797" y="3648569"/>
            <a:ext cx="1342666" cy="1568339"/>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Oval 24"/>
          <p:cNvSpPr/>
          <p:nvPr/>
        </p:nvSpPr>
        <p:spPr>
          <a:xfrm>
            <a:off x="5463287" y="5303727"/>
            <a:ext cx="130628" cy="130628"/>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7" name="Straight Arrow Connector 26"/>
          <p:cNvCxnSpPr/>
          <p:nvPr/>
        </p:nvCxnSpPr>
        <p:spPr>
          <a:xfrm flipV="1">
            <a:off x="5566245" y="4003611"/>
            <a:ext cx="738446" cy="1288204"/>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251377" y="3892113"/>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p:cNvGrpSpPr/>
          <p:nvPr/>
        </p:nvGrpSpPr>
        <p:grpSpPr>
          <a:xfrm>
            <a:off x="5577670" y="4180765"/>
            <a:ext cx="5305920" cy="1531459"/>
            <a:chOff x="5577670" y="4180765"/>
            <a:chExt cx="5305920" cy="1531459"/>
          </a:xfrm>
        </p:grpSpPr>
        <p:cxnSp>
          <p:nvCxnSpPr>
            <p:cNvPr id="26" name="Straight Arrow Connector 25"/>
            <p:cNvCxnSpPr/>
            <p:nvPr/>
          </p:nvCxnSpPr>
          <p:spPr>
            <a:xfrm flipV="1">
              <a:off x="5577670" y="4318503"/>
              <a:ext cx="1120557" cy="1020400"/>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643125" y="4180765"/>
              <a:ext cx="130628" cy="1306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0" name="Curved Connector 29"/>
            <p:cNvCxnSpPr/>
            <p:nvPr/>
          </p:nvCxnSpPr>
          <p:spPr>
            <a:xfrm rot="10800000" flipV="1">
              <a:off x="5873187" y="4556748"/>
              <a:ext cx="2080117" cy="540986"/>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953304" y="4388785"/>
              <a:ext cx="2930286" cy="1323439"/>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Scaled </a:t>
              </a:r>
              <a:r>
                <a:rPr lang="en-US" sz="2000" b="1" i="1" dirty="0">
                  <a:ln w="0"/>
                  <a:solidFill>
                    <a:schemeClr val="bg1"/>
                  </a:solidFill>
                  <a:effectLst>
                    <a:outerShdw blurRad="38100" dist="19050" dir="2700000" algn="tl" rotWithShape="0">
                      <a:schemeClr val="dk1">
                        <a:alpha val="40000"/>
                      </a:schemeClr>
                    </a:outerShdw>
                  </a:effectLst>
                </a:rPr>
                <a:t>reflection vector with the surface applied normal map</a:t>
              </a:r>
              <a:endParaRPr lang="en-US" sz="2000" dirty="0">
                <a:ln w="0"/>
                <a:solidFill>
                  <a:schemeClr val="bg1"/>
                </a:solidFill>
                <a:effectLst>
                  <a:outerShdw blurRad="38100" dist="19050" dir="2700000" algn="tl" rotWithShape="0">
                    <a:schemeClr val="dk1">
                      <a:alpha val="40000"/>
                    </a:schemeClr>
                  </a:outerShdw>
                </a:effectLst>
              </a:endParaRPr>
            </a:p>
            <a:p>
              <a:endParaRPr lang="en-US" sz="2000" b="0" cap="none" spc="0" dirty="0">
                <a:ln w="0"/>
                <a:solidFill>
                  <a:schemeClr val="bg1"/>
                </a:solidFill>
                <a:effectLst>
                  <a:outerShdw blurRad="38100" dist="19050" dir="2700000" algn="tl" rotWithShape="0">
                    <a:schemeClr val="dk1">
                      <a:alpha val="40000"/>
                    </a:schemeClr>
                  </a:outerShdw>
                </a:effectLst>
              </a:endParaRPr>
            </a:p>
          </p:txBody>
        </p:sp>
      </p:gr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731" y="1735069"/>
            <a:ext cx="7584081" cy="4237087"/>
          </a:xfrm>
          <a:prstGeom prst="rect">
            <a:avLst/>
          </a:prstGeom>
        </p:spPr>
      </p:pic>
      <p:cxnSp>
        <p:nvCxnSpPr>
          <p:cNvPr id="16" name="Straight Arrow Connector 15"/>
          <p:cNvCxnSpPr/>
          <p:nvPr/>
        </p:nvCxnSpPr>
        <p:spPr>
          <a:xfrm flipV="1">
            <a:off x="5577670" y="4868017"/>
            <a:ext cx="517105" cy="470885"/>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88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705600"/>
          </a:xfrm>
          <a:prstGeom prst="rect">
            <a:avLst/>
          </a:prstGeom>
        </p:spPr>
      </p:pic>
      <p:sp>
        <p:nvSpPr>
          <p:cNvPr id="7" name="Rectangle 6"/>
          <p:cNvSpPr/>
          <p:nvPr/>
        </p:nvSpPr>
        <p:spPr>
          <a:xfrm>
            <a:off x="9431179" y="278342"/>
            <a:ext cx="2131866" cy="369332"/>
          </a:xfrm>
          <a:prstGeom prst="rect">
            <a:avLst/>
          </a:prstGeom>
          <a:solidFill>
            <a:schemeClr val="tx1">
              <a:alpha val="80000"/>
            </a:schemeClr>
          </a:solidFill>
        </p:spPr>
        <p:txBody>
          <a:bodyPr wrap="none" lIns="91440" tIns="45720" rIns="91440" bIns="45720">
            <a:spAutoFit/>
          </a:bodyPr>
          <a:lstStyle/>
          <a:p>
            <a:pPr algn="ctr"/>
            <a:r>
              <a:rPr lang="en-US" b="1" dirty="0" smtClean="0">
                <a:ln w="12700">
                  <a:noFill/>
                </a:ln>
                <a:solidFill>
                  <a:schemeClr val="bg1"/>
                </a:solidFill>
                <a:latin typeface="Arial" panose="020B0604020202020204" pitchFamily="34" charset="0"/>
                <a:cs typeface="Arial" panose="020B0604020202020204" pitchFamily="34" charset="0"/>
              </a:rPr>
              <a:t>With normal map</a:t>
            </a:r>
            <a:endParaRPr lang="en-US" sz="3600" b="1" dirty="0" smtClean="0">
              <a:ln w="12700">
                <a:no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956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315229"/>
            <a:ext cx="2287806"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Motivation</a:t>
            </a:r>
            <a:endParaRPr lang="en-US" sz="36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607" y="1221075"/>
            <a:ext cx="8711014" cy="4899945"/>
          </a:xfrm>
          <a:prstGeom prst="rect">
            <a:avLst/>
          </a:prstGeom>
        </p:spPr>
      </p:pic>
      <p:pic>
        <p:nvPicPr>
          <p:cNvPr id="5" name="Picture 14" descr="관련 이미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098" y="4226420"/>
            <a:ext cx="3829537" cy="215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3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93180" y="735982"/>
            <a:ext cx="7507183"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Pixel-projected SSR – </a:t>
            </a:r>
            <a:r>
              <a:rPr lang="en-US" sz="2800" dirty="0" smtClean="0">
                <a:solidFill>
                  <a:schemeClr val="bg1"/>
                </a:solidFill>
                <a:latin typeface="Arial" panose="020B0604020202020204" pitchFamily="34" charset="0"/>
                <a:cs typeface="Arial" panose="020B0604020202020204" pitchFamily="34" charset="0"/>
              </a:rPr>
              <a:t>Apply roughness</a:t>
            </a:r>
            <a:endParaRPr lang="en-US" dirty="0" smtClean="0">
              <a:solidFill>
                <a:schemeClr val="bg1"/>
              </a:solidFill>
              <a:latin typeface="Arial" panose="020B0604020202020204" pitchFamily="34" charset="0"/>
              <a:cs typeface="Arial" panose="020B0604020202020204" pitchFamily="34" charset="0"/>
            </a:endParaRPr>
          </a:p>
        </p:txBody>
      </p:sp>
      <p:sp>
        <p:nvSpPr>
          <p:cNvPr id="15" name="Trapezoid 14"/>
          <p:cNvSpPr/>
          <p:nvPr/>
        </p:nvSpPr>
        <p:spPr>
          <a:xfrm>
            <a:off x="3183851" y="4808060"/>
            <a:ext cx="5964966" cy="1133229"/>
          </a:xfrm>
          <a:prstGeom prst="trapezoid">
            <a:avLst>
              <a:gd name="adj" fmla="val 159152"/>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50000" t="50000" r="50000" b="50000"/>
            </a:path>
            <a:tileRect/>
          </a:gra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4747345" y="3133101"/>
            <a:ext cx="923012" cy="1865077"/>
          </a:xfrm>
          <a:prstGeom prst="rect">
            <a:avLst/>
          </a:prstGeom>
          <a:solidFill>
            <a:srgbClr val="F0A6F0"/>
          </a:solidFill>
          <a:ln w="57150">
            <a:solidFill>
              <a:srgbClr val="F177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ectangle 16"/>
          <p:cNvSpPr/>
          <p:nvPr/>
        </p:nvSpPr>
        <p:spPr>
          <a:xfrm>
            <a:off x="6165022" y="2477591"/>
            <a:ext cx="1137562" cy="2530812"/>
          </a:xfrm>
          <a:prstGeom prst="rect">
            <a:avLst/>
          </a:prstGeom>
          <a:solidFill>
            <a:srgbClr val="56AE6D"/>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5466797" y="3648569"/>
            <a:ext cx="1342666" cy="1568339"/>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Oval 18"/>
          <p:cNvSpPr/>
          <p:nvPr/>
        </p:nvSpPr>
        <p:spPr>
          <a:xfrm>
            <a:off x="5463287" y="5303727"/>
            <a:ext cx="130628" cy="130628"/>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0" name="Straight Arrow Connector 19"/>
          <p:cNvCxnSpPr/>
          <p:nvPr/>
        </p:nvCxnSpPr>
        <p:spPr>
          <a:xfrm flipV="1">
            <a:off x="5566245" y="4003611"/>
            <a:ext cx="738446" cy="1288204"/>
          </a:xfrm>
          <a:prstGeom prst="straightConnector1">
            <a:avLst/>
          </a:prstGeom>
          <a:ln w="381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251377" y="3892113"/>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4752446" y="3946136"/>
            <a:ext cx="7012091" cy="1947322"/>
            <a:chOff x="4752446" y="3946136"/>
            <a:chExt cx="7012091" cy="1947322"/>
          </a:xfrm>
        </p:grpSpPr>
        <p:grpSp>
          <p:nvGrpSpPr>
            <p:cNvPr id="2" name="Group 1"/>
            <p:cNvGrpSpPr/>
            <p:nvPr/>
          </p:nvGrpSpPr>
          <p:grpSpPr>
            <a:xfrm>
              <a:off x="4752446" y="3946136"/>
              <a:ext cx="3772604" cy="1708506"/>
              <a:chOff x="4752446" y="3946136"/>
              <a:chExt cx="3772604" cy="1708506"/>
            </a:xfrm>
          </p:grpSpPr>
          <p:grpSp>
            <p:nvGrpSpPr>
              <p:cNvPr id="34" name="Group 33"/>
              <p:cNvGrpSpPr/>
              <p:nvPr/>
            </p:nvGrpSpPr>
            <p:grpSpPr>
              <a:xfrm>
                <a:off x="5577670" y="4244136"/>
                <a:ext cx="1205136" cy="1094767"/>
                <a:chOff x="5577670" y="4244136"/>
                <a:chExt cx="1205136" cy="1094767"/>
              </a:xfrm>
            </p:grpSpPr>
            <p:cxnSp>
              <p:nvCxnSpPr>
                <p:cNvPr id="35" name="Straight Arrow Connector 34"/>
                <p:cNvCxnSpPr/>
                <p:nvPr/>
              </p:nvCxnSpPr>
              <p:spPr>
                <a:xfrm flipV="1">
                  <a:off x="5577670" y="4318503"/>
                  <a:ext cx="1120557" cy="1020400"/>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652178" y="4244136"/>
                  <a:ext cx="130628" cy="1306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37" name="Group 36"/>
              <p:cNvGrpSpPr/>
              <p:nvPr/>
            </p:nvGrpSpPr>
            <p:grpSpPr>
              <a:xfrm rot="17836198">
                <a:off x="4697262" y="4001320"/>
                <a:ext cx="1205136" cy="1094767"/>
                <a:chOff x="5577670" y="4244136"/>
                <a:chExt cx="1205136" cy="1094767"/>
              </a:xfrm>
            </p:grpSpPr>
            <p:cxnSp>
              <p:nvCxnSpPr>
                <p:cNvPr id="38" name="Straight Arrow Connector 37"/>
                <p:cNvCxnSpPr/>
                <p:nvPr/>
              </p:nvCxnSpPr>
              <p:spPr>
                <a:xfrm flipV="1">
                  <a:off x="5577670" y="4318503"/>
                  <a:ext cx="1120557" cy="1020400"/>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6652178" y="4244136"/>
                  <a:ext cx="130628" cy="1306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0" name="Group 39"/>
              <p:cNvGrpSpPr/>
              <p:nvPr/>
            </p:nvGrpSpPr>
            <p:grpSpPr>
              <a:xfrm rot="19544158">
                <a:off x="5158857" y="3952255"/>
                <a:ext cx="1205136" cy="1094767"/>
                <a:chOff x="5577670" y="4244136"/>
                <a:chExt cx="1205136" cy="1094767"/>
              </a:xfrm>
            </p:grpSpPr>
            <p:cxnSp>
              <p:nvCxnSpPr>
                <p:cNvPr id="41" name="Straight Arrow Connector 40"/>
                <p:cNvCxnSpPr/>
                <p:nvPr/>
              </p:nvCxnSpPr>
              <p:spPr>
                <a:xfrm flipV="1">
                  <a:off x="5577670" y="4318503"/>
                  <a:ext cx="1120557" cy="1020400"/>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652178" y="4244136"/>
                  <a:ext cx="130628" cy="1306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43" name="Group 42"/>
              <p:cNvGrpSpPr/>
              <p:nvPr/>
            </p:nvGrpSpPr>
            <p:grpSpPr>
              <a:xfrm rot="1394861">
                <a:off x="5781554" y="4559875"/>
                <a:ext cx="1205136" cy="1094767"/>
                <a:chOff x="5577670" y="4244136"/>
                <a:chExt cx="1205136" cy="1094767"/>
              </a:xfrm>
            </p:grpSpPr>
            <p:cxnSp>
              <p:nvCxnSpPr>
                <p:cNvPr id="44" name="Straight Arrow Connector 43"/>
                <p:cNvCxnSpPr/>
                <p:nvPr/>
              </p:nvCxnSpPr>
              <p:spPr>
                <a:xfrm flipV="1">
                  <a:off x="5577670" y="4318503"/>
                  <a:ext cx="1120557" cy="1020400"/>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652178" y="4244136"/>
                  <a:ext cx="130628" cy="130628"/>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cxnSp>
            <p:nvCxnSpPr>
              <p:cNvPr id="46" name="Curved Connector 45"/>
              <p:cNvCxnSpPr/>
              <p:nvPr/>
            </p:nvCxnSpPr>
            <p:spPr>
              <a:xfrm rot="10800000" flipV="1">
                <a:off x="6444931" y="4582670"/>
                <a:ext cx="2080116" cy="578334"/>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V="1">
                <a:off x="6341443" y="4545341"/>
                <a:ext cx="2183604" cy="161380"/>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p:nvPr/>
            </p:nvCxnSpPr>
            <p:spPr>
              <a:xfrm rot="10800000">
                <a:off x="5982943" y="3981400"/>
                <a:ext cx="2542105" cy="511982"/>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a:off x="5313505" y="4128747"/>
                <a:ext cx="3211545" cy="397248"/>
              </a:xfrm>
              <a:prstGeom prst="curved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Rectangle 49"/>
            <p:cNvSpPr/>
            <p:nvPr/>
          </p:nvSpPr>
          <p:spPr>
            <a:xfrm>
              <a:off x="8545557" y="4262242"/>
              <a:ext cx="3218980" cy="1631216"/>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New scaled reflection vectors from importance sampling</a:t>
              </a:r>
            </a:p>
            <a:p>
              <a:r>
                <a:rPr lang="en-US" sz="2000" b="1" i="1" dirty="0" smtClean="0">
                  <a:ln w="0"/>
                  <a:solidFill>
                    <a:schemeClr val="bg1"/>
                  </a:solidFill>
                  <a:effectLst>
                    <a:outerShdw blurRad="38100" dist="19050" dir="2700000" algn="tl" rotWithShape="0">
                      <a:schemeClr val="dk1">
                        <a:alpha val="40000"/>
                      </a:schemeClr>
                    </a:outerShdw>
                  </a:effectLst>
                </a:rPr>
                <a:t>(with random seed per pixel)</a:t>
              </a:r>
              <a:endParaRPr lang="en-US" sz="2000" dirty="0">
                <a:ln w="0"/>
                <a:solidFill>
                  <a:schemeClr val="bg1"/>
                </a:solidFill>
                <a:effectLst>
                  <a:outerShdw blurRad="38100" dist="19050" dir="2700000" algn="tl" rotWithShape="0">
                    <a:schemeClr val="dk1">
                      <a:alpha val="40000"/>
                    </a:schemeClr>
                  </a:outerShdw>
                </a:effectLst>
              </a:endParaRPr>
            </a:p>
            <a:p>
              <a:endParaRPr lang="en-US" sz="2000" b="0" cap="none" spc="0" dirty="0">
                <a:ln w="0"/>
                <a:solidFill>
                  <a:schemeClr val="bg1"/>
                </a:solidFill>
                <a:effectLst>
                  <a:outerShdw blurRad="38100" dist="19050" dir="2700000" algn="tl" rotWithShape="0">
                    <a:schemeClr val="dk1">
                      <a:alpha val="40000"/>
                    </a:schemeClr>
                  </a:outerShdw>
                </a:effectLst>
              </a:endParaRPr>
            </a:p>
          </p:txBody>
        </p:sp>
      </p:grpSp>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907" y="1723984"/>
            <a:ext cx="7584081" cy="4237087"/>
          </a:xfrm>
          <a:prstGeom prst="rect">
            <a:avLst/>
          </a:prstGeom>
        </p:spPr>
      </p:pic>
      <p:grpSp>
        <p:nvGrpSpPr>
          <p:cNvPr id="13" name="Group 12"/>
          <p:cNvGrpSpPr/>
          <p:nvPr/>
        </p:nvGrpSpPr>
        <p:grpSpPr>
          <a:xfrm>
            <a:off x="5332748" y="4644955"/>
            <a:ext cx="971943" cy="718222"/>
            <a:chOff x="9424823" y="2495965"/>
            <a:chExt cx="971943" cy="718222"/>
          </a:xfrm>
        </p:grpSpPr>
        <p:cxnSp>
          <p:nvCxnSpPr>
            <p:cNvPr id="30" name="Straight Arrow Connector 29"/>
            <p:cNvCxnSpPr/>
            <p:nvPr/>
          </p:nvCxnSpPr>
          <p:spPr>
            <a:xfrm flipV="1">
              <a:off x="9666759" y="2690644"/>
              <a:ext cx="538189" cy="490085"/>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9424823" y="2527819"/>
              <a:ext cx="174555" cy="649111"/>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9660702" y="2495965"/>
              <a:ext cx="150955" cy="637136"/>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9703511" y="2974479"/>
              <a:ext cx="693255" cy="239708"/>
            </a:xfrm>
            <a:prstGeom prst="straightConnector1">
              <a:avLst/>
            </a:prstGeom>
            <a:ln w="381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090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550"/>
            <a:ext cx="12192000" cy="6692900"/>
          </a:xfrm>
          <a:prstGeom prst="rect">
            <a:avLst/>
          </a:prstGeom>
        </p:spPr>
      </p:pic>
      <p:sp>
        <p:nvSpPr>
          <p:cNvPr id="29" name="Rectangle 28"/>
          <p:cNvSpPr/>
          <p:nvPr/>
        </p:nvSpPr>
        <p:spPr>
          <a:xfrm>
            <a:off x="9584042" y="278342"/>
            <a:ext cx="1826141" cy="369332"/>
          </a:xfrm>
          <a:prstGeom prst="rect">
            <a:avLst/>
          </a:prstGeom>
          <a:solidFill>
            <a:schemeClr val="tx1">
              <a:alpha val="80000"/>
            </a:schemeClr>
          </a:solidFill>
        </p:spPr>
        <p:txBody>
          <a:bodyPr wrap="none" lIns="91440" tIns="45720" rIns="91440" bIns="45720">
            <a:spAutoFit/>
          </a:bodyPr>
          <a:lstStyle/>
          <a:p>
            <a:pPr algn="ctr"/>
            <a:r>
              <a:rPr lang="en-US" b="1" dirty="0" smtClean="0">
                <a:ln w="12700">
                  <a:noFill/>
                </a:ln>
                <a:solidFill>
                  <a:schemeClr val="bg1"/>
                </a:solidFill>
                <a:latin typeface="Arial" panose="020B0604020202020204" pitchFamily="34" charset="0"/>
                <a:cs typeface="Arial" panose="020B0604020202020204" pitchFamily="34" charset="0"/>
              </a:rPr>
              <a:t>Roughness 0.5</a:t>
            </a:r>
            <a:endParaRPr lang="en-US" sz="3600" b="1" dirty="0" smtClean="0">
              <a:ln w="12700">
                <a:no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56094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1723549"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Results</a:t>
            </a:r>
            <a:endParaRPr lang="en-US" dirty="0" smtClean="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1668966" y="1723932"/>
            <a:ext cx="9074792"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solidFill>
                  <a:schemeClr val="bg1"/>
                </a:solidFill>
              </a:rPr>
              <a:t>NVIDIA </a:t>
            </a:r>
            <a:r>
              <a:rPr lang="en-US" sz="2400" dirty="0">
                <a:solidFill>
                  <a:schemeClr val="bg1"/>
                </a:solidFill>
              </a:rPr>
              <a:t>GTX </a:t>
            </a:r>
            <a:r>
              <a:rPr lang="en-US" sz="2400" dirty="0" smtClean="0">
                <a:solidFill>
                  <a:schemeClr val="bg1"/>
                </a:solidFill>
              </a:rPr>
              <a:t>1060</a:t>
            </a:r>
          </a:p>
          <a:p>
            <a:pPr marL="800100" lvl="1" indent="-342900">
              <a:buFont typeface="Wingdings" panose="05000000000000000000" pitchFamily="2" charset="2"/>
              <a:buChar char="ü"/>
            </a:pPr>
            <a:r>
              <a:rPr lang="en-US" sz="2400" dirty="0" smtClean="0">
                <a:solidFill>
                  <a:schemeClr val="bg1"/>
                </a:solidFill>
              </a:rPr>
              <a:t>Core </a:t>
            </a:r>
            <a:r>
              <a:rPr lang="en-US" sz="2400" dirty="0">
                <a:solidFill>
                  <a:schemeClr val="bg1"/>
                </a:solidFill>
              </a:rPr>
              <a:t>Speed: 1404 </a:t>
            </a:r>
            <a:r>
              <a:rPr lang="en-US" sz="2400" dirty="0" smtClean="0">
                <a:solidFill>
                  <a:schemeClr val="bg1"/>
                </a:solidFill>
              </a:rPr>
              <a:t>MHz</a:t>
            </a:r>
          </a:p>
          <a:p>
            <a:pPr marL="800100" lvl="1" indent="-342900">
              <a:buFont typeface="Wingdings" panose="05000000000000000000" pitchFamily="2" charset="2"/>
              <a:buChar char="ü"/>
            </a:pPr>
            <a:r>
              <a:rPr lang="en-US" sz="2400" dirty="0" smtClean="0">
                <a:solidFill>
                  <a:schemeClr val="bg1"/>
                </a:solidFill>
              </a:rPr>
              <a:t>Memory </a:t>
            </a:r>
            <a:r>
              <a:rPr lang="en-US" sz="2400" dirty="0">
                <a:solidFill>
                  <a:schemeClr val="bg1"/>
                </a:solidFill>
              </a:rPr>
              <a:t>Speed: 2002 </a:t>
            </a:r>
            <a:r>
              <a:rPr lang="en-US" sz="2400" dirty="0" smtClean="0">
                <a:solidFill>
                  <a:schemeClr val="bg1"/>
                </a:solidFill>
              </a:rPr>
              <a:t>MHz</a:t>
            </a:r>
          </a:p>
          <a:p>
            <a:pPr marL="800100" lvl="1" indent="-342900">
              <a:buFont typeface="Wingdings" panose="05000000000000000000" pitchFamily="2" charset="2"/>
              <a:buChar char="ü"/>
            </a:pPr>
            <a:r>
              <a:rPr lang="en-US" sz="2400" dirty="0" smtClean="0">
                <a:solidFill>
                  <a:schemeClr val="bg1"/>
                </a:solidFill>
              </a:rPr>
              <a:t>Memory </a:t>
            </a:r>
            <a:r>
              <a:rPr lang="en-US" sz="2400" dirty="0">
                <a:solidFill>
                  <a:schemeClr val="bg1"/>
                </a:solidFill>
              </a:rPr>
              <a:t>Bus Width: 192 </a:t>
            </a:r>
            <a:r>
              <a:rPr lang="en-US" sz="2400" dirty="0" smtClean="0">
                <a:solidFill>
                  <a:schemeClr val="bg1"/>
                </a:solidFill>
              </a:rPr>
              <a:t>Bit</a:t>
            </a:r>
          </a:p>
          <a:p>
            <a:pPr marL="800100" lvl="1" indent="-342900">
              <a:buFont typeface="Wingdings" panose="05000000000000000000" pitchFamily="2" charset="2"/>
              <a:buChar char="ü"/>
            </a:pP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Intel </a:t>
            </a:r>
            <a:r>
              <a:rPr lang="en-US" sz="2400" dirty="0">
                <a:solidFill>
                  <a:schemeClr val="bg1"/>
                </a:solidFill>
              </a:rPr>
              <a:t>Core i7-6700HQ Quad Core Processor (2.6 GHz</a:t>
            </a:r>
            <a:r>
              <a:rPr lang="en-US" sz="2400" dirty="0" smtClean="0">
                <a:solidFill>
                  <a:schemeClr val="bg1"/>
                </a:solidFill>
              </a:rPr>
              <a:t>)</a:t>
            </a:r>
          </a:p>
          <a:p>
            <a:pPr marL="342900" indent="-342900">
              <a:buFont typeface="Arial" panose="020B0604020202020204" pitchFamily="34" charset="0"/>
              <a:buChar char="•"/>
            </a:pPr>
            <a:endParaRPr lang="en-US" sz="2400" dirty="0" smtClean="0">
              <a:solidFill>
                <a:schemeClr val="bg1"/>
              </a:solidFill>
            </a:endParaRPr>
          </a:p>
          <a:p>
            <a:pPr marL="342900" indent="-342900">
              <a:buFont typeface="Arial" panose="020B0604020202020204" pitchFamily="34" charset="0"/>
              <a:buChar char="•"/>
            </a:pPr>
            <a:r>
              <a:rPr lang="en-US" sz="2400" dirty="0" smtClean="0">
                <a:solidFill>
                  <a:schemeClr val="bg1"/>
                </a:solidFill>
              </a:rPr>
              <a:t>Full HD resolution 1920 x 1080</a:t>
            </a:r>
            <a:endParaRPr lang="en-US" sz="2400" b="0" dirty="0" smtClean="0">
              <a:solidFill>
                <a:schemeClr val="bg1"/>
              </a:solidFill>
              <a:effectLst/>
            </a:endParaRP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smtClean="0">
                <a:solidFill>
                  <a:schemeClr val="bg1"/>
                </a:solidFill>
              </a:rPr>
              <a:t>Tested this </a:t>
            </a:r>
            <a:r>
              <a:rPr lang="en-US" sz="2400" dirty="0">
                <a:solidFill>
                  <a:schemeClr val="bg1"/>
                </a:solidFill>
              </a:rPr>
              <a:t>approach on a complex scene which uses </a:t>
            </a:r>
            <a:r>
              <a:rPr lang="en-US" sz="2400" dirty="0" err="1">
                <a:solidFill>
                  <a:schemeClr val="bg1"/>
                </a:solidFill>
              </a:rPr>
              <a:t>Crytek’s</a:t>
            </a:r>
            <a:r>
              <a:rPr lang="en-US" sz="2400" dirty="0">
                <a:solidFill>
                  <a:schemeClr val="bg1"/>
                </a:solidFill>
              </a:rPr>
              <a:t> </a:t>
            </a:r>
            <a:r>
              <a:rPr lang="en-US" sz="2400" dirty="0" err="1" smtClean="0">
                <a:solidFill>
                  <a:schemeClr val="bg1"/>
                </a:solidFill>
              </a:rPr>
              <a:t>Sponza</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and </a:t>
            </a:r>
            <a:r>
              <a:rPr lang="en-US" sz="2400" dirty="0">
                <a:solidFill>
                  <a:schemeClr val="bg1"/>
                </a:solidFill>
              </a:rPr>
              <a:t>a Lion modeling designed by Geoffrey </a:t>
            </a:r>
            <a:r>
              <a:rPr lang="en-US" sz="2400" dirty="0" err="1" smtClean="0">
                <a:solidFill>
                  <a:schemeClr val="bg1"/>
                </a:solidFill>
              </a:rPr>
              <a:t>Marchal</a:t>
            </a:r>
            <a:endParaRPr lang="en-US" sz="1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94713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4140685" cy="523220"/>
          </a:xfrm>
          <a:prstGeom prst="rect">
            <a:avLst/>
          </a:prstGeom>
          <a:noFill/>
        </p:spPr>
        <p:txBody>
          <a:bodyPr wrap="none" rtlCol="0">
            <a:spAutoFit/>
          </a:bodyPr>
          <a:lstStyle/>
          <a:p>
            <a:r>
              <a:rPr lang="en-US" sz="2800" b="1" dirty="0">
                <a:solidFill>
                  <a:schemeClr val="bg1"/>
                </a:solidFill>
              </a:rPr>
              <a:t>Performance of each </a:t>
            </a:r>
            <a:r>
              <a:rPr lang="en-US" sz="2800" b="1" dirty="0" smtClean="0">
                <a:solidFill>
                  <a:schemeClr val="bg1"/>
                </a:solidFill>
              </a:rPr>
              <a:t>stage</a:t>
            </a:r>
            <a:endParaRPr lang="en-US" sz="2800" b="1" dirty="0" smtClean="0">
              <a:solidFill>
                <a:schemeClr val="bg1"/>
              </a:solidFill>
              <a:effectLst/>
            </a:endParaRPr>
          </a:p>
        </p:txBody>
      </p:sp>
      <p:pic>
        <p:nvPicPr>
          <p:cNvPr id="4" name="image60.png"/>
          <p:cNvPicPr/>
          <p:nvPr/>
        </p:nvPicPr>
        <p:blipFill>
          <a:blip r:embed="rId3"/>
          <a:srcRect/>
          <a:stretch>
            <a:fillRect/>
          </a:stretch>
        </p:blipFill>
        <p:spPr>
          <a:xfrm>
            <a:off x="2794533" y="1571959"/>
            <a:ext cx="6638223" cy="4819216"/>
          </a:xfrm>
          <a:prstGeom prst="rect">
            <a:avLst/>
          </a:prstGeom>
          <a:ln/>
        </p:spPr>
      </p:pic>
    </p:spTree>
    <p:extLst>
      <p:ext uri="{BB962C8B-B14F-4D97-AF65-F5344CB8AC3E}">
        <p14:creationId xmlns:p14="http://schemas.microsoft.com/office/powerpoint/2010/main" val="28259662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7347524" cy="523220"/>
          </a:xfrm>
          <a:prstGeom prst="rect">
            <a:avLst/>
          </a:prstGeom>
          <a:noFill/>
        </p:spPr>
        <p:txBody>
          <a:bodyPr wrap="none" rtlCol="0">
            <a:spAutoFit/>
          </a:bodyPr>
          <a:lstStyle/>
          <a:p>
            <a:r>
              <a:rPr lang="en-US" sz="2800" b="1" dirty="0" smtClean="0">
                <a:solidFill>
                  <a:schemeClr val="bg1"/>
                </a:solidFill>
              </a:rPr>
              <a:t>Comparison with different number of reflectors</a:t>
            </a:r>
            <a:endParaRPr lang="en-US" sz="2800" b="1" dirty="0" smtClean="0">
              <a:solidFill>
                <a:schemeClr val="bg1"/>
              </a:solidFill>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550621"/>
            <a:ext cx="6812792" cy="4540159"/>
          </a:xfrm>
          <a:prstGeom prst="rect">
            <a:avLst/>
          </a:prstGeom>
        </p:spPr>
      </p:pic>
      <p:sp>
        <p:nvSpPr>
          <p:cNvPr id="4" name="TextBox 3"/>
          <p:cNvSpPr txBox="1"/>
          <p:nvPr/>
        </p:nvSpPr>
        <p:spPr>
          <a:xfrm>
            <a:off x="4142128" y="6120589"/>
            <a:ext cx="4398576" cy="523220"/>
          </a:xfrm>
          <a:prstGeom prst="rect">
            <a:avLst/>
          </a:prstGeom>
          <a:noFill/>
        </p:spPr>
        <p:txBody>
          <a:bodyPr wrap="none" rtlCol="0">
            <a:spAutoFit/>
          </a:bodyPr>
          <a:lstStyle/>
          <a:p>
            <a:r>
              <a:rPr lang="en-US" sz="2800" b="1" dirty="0" smtClean="0">
                <a:solidFill>
                  <a:schemeClr val="bg1"/>
                </a:solidFill>
              </a:rPr>
              <a:t>Using small size of reflectors</a:t>
            </a:r>
            <a:endParaRPr lang="en-US" sz="2800" b="1" dirty="0" smtClean="0">
              <a:solidFill>
                <a:schemeClr val="bg1"/>
              </a:solidFill>
              <a:effectLst/>
            </a:endParaRPr>
          </a:p>
        </p:txBody>
      </p:sp>
    </p:spTree>
    <p:extLst>
      <p:ext uri="{BB962C8B-B14F-4D97-AF65-F5344CB8AC3E}">
        <p14:creationId xmlns:p14="http://schemas.microsoft.com/office/powerpoint/2010/main" val="41427131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5971507" cy="584775"/>
          </a:xfrm>
          <a:prstGeom prst="rect">
            <a:avLst/>
          </a:prstGeom>
          <a:noFill/>
        </p:spPr>
        <p:txBody>
          <a:bodyPr wrap="none" rtlCol="0">
            <a:spAutoFit/>
          </a:bodyPr>
          <a:lstStyle/>
          <a:p>
            <a:r>
              <a:rPr lang="en-US" sz="3200" b="1" dirty="0" smtClean="0">
                <a:solidFill>
                  <a:schemeClr val="bg1"/>
                </a:solidFill>
              </a:rPr>
              <a:t>Brute </a:t>
            </a:r>
            <a:r>
              <a:rPr lang="en-US" sz="3200" b="1" dirty="0">
                <a:solidFill>
                  <a:schemeClr val="bg1"/>
                </a:solidFill>
              </a:rPr>
              <a:t>force </a:t>
            </a:r>
            <a:r>
              <a:rPr lang="en-US" sz="3200" b="1" dirty="0" smtClean="0">
                <a:solidFill>
                  <a:schemeClr val="bg1"/>
                </a:solidFill>
              </a:rPr>
              <a:t>VS Pixel-projected SSR</a:t>
            </a:r>
            <a:endParaRPr lang="en-US" sz="3200" b="1" dirty="0" smtClean="0">
              <a:solidFill>
                <a:schemeClr val="bg1"/>
              </a:solidFill>
              <a:effectLst/>
            </a:endParaRPr>
          </a:p>
        </p:txBody>
      </p:sp>
    </p:spTree>
    <p:extLst>
      <p:ext uri="{BB962C8B-B14F-4D97-AF65-F5344CB8AC3E}">
        <p14:creationId xmlns:p14="http://schemas.microsoft.com/office/powerpoint/2010/main" val="19689278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61.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56069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63.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136187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65.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180992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93180" y="735982"/>
            <a:ext cx="8290988" cy="523220"/>
          </a:xfrm>
          <a:prstGeom prst="rect">
            <a:avLst/>
          </a:prstGeom>
          <a:noFill/>
        </p:spPr>
        <p:txBody>
          <a:bodyPr wrap="none" rtlCol="0">
            <a:spAutoFit/>
          </a:bodyPr>
          <a:lstStyle/>
          <a:p>
            <a:r>
              <a:rPr lang="en-US" sz="2800" b="1" dirty="0">
                <a:solidFill>
                  <a:schemeClr val="bg1"/>
                </a:solidFill>
              </a:rPr>
              <a:t>Comparison with Brute Force Screen Space Reflections</a:t>
            </a:r>
            <a:endParaRPr lang="en-US" sz="4000" b="1" dirty="0" smtClean="0">
              <a:solidFill>
                <a:schemeClr val="bg1"/>
              </a:solidFill>
              <a:effectLst/>
            </a:endParaRPr>
          </a:p>
        </p:txBody>
      </p:sp>
      <p:pic>
        <p:nvPicPr>
          <p:cNvPr id="39938" name="Picture 2" descr="https://lh6.googleusercontent.com/fBNB4cuFCHEBEQ3QhYLpfPqg82u1Plf4aJ3NrZHY23VEwggx1hmQwk7shzhNZ-WulroqonygLugL3iulGxDNfwyZFAr-8VEfAuRw6NuEUkxXranCNpcwC1-_cHQEHfF1ZiQaOZeLYw6P16ggH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581" y="1587190"/>
            <a:ext cx="7136781" cy="475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9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787"/>
            <a:ext cx="12192000" cy="6699250"/>
          </a:xfrm>
          <a:prstGeom prst="rect">
            <a:avLst/>
          </a:prstGeom>
        </p:spPr>
      </p:pic>
      <p:sp>
        <p:nvSpPr>
          <p:cNvPr id="7" name="Rectangle 6"/>
          <p:cNvSpPr/>
          <p:nvPr/>
        </p:nvSpPr>
        <p:spPr>
          <a:xfrm>
            <a:off x="5594945" y="211435"/>
            <a:ext cx="6481262" cy="646331"/>
          </a:xfrm>
          <a:prstGeom prst="rect">
            <a:avLst/>
          </a:prstGeom>
          <a:solidFill>
            <a:schemeClr val="tx1">
              <a:alpha val="80000"/>
            </a:schemeClr>
          </a:solidFill>
        </p:spPr>
        <p:txBody>
          <a:bodyPr wrap="none" lIns="91440" tIns="45720" rIns="91440" bIns="45720">
            <a:spAutoFit/>
          </a:bodyPr>
          <a:lstStyle/>
          <a:p>
            <a:pPr algn="ctr"/>
            <a:r>
              <a:rPr lang="en-US" b="1" dirty="0" smtClean="0">
                <a:ln w="12700">
                  <a:noFill/>
                </a:ln>
                <a:solidFill>
                  <a:schemeClr val="bg1"/>
                </a:solidFill>
                <a:latin typeface="Arial" panose="020B0604020202020204" pitchFamily="34" charset="0"/>
                <a:cs typeface="Arial" panose="020B0604020202020204" pitchFamily="34" charset="0"/>
              </a:rPr>
              <a:t>Optimized pixel-projected reflections for planar reflectors</a:t>
            </a:r>
          </a:p>
          <a:p>
            <a:pPr algn="ctr"/>
            <a:r>
              <a:rPr lang="en-US" b="1" dirty="0" smtClean="0">
                <a:ln w="12700">
                  <a:noFill/>
                </a:ln>
                <a:solidFill>
                  <a:schemeClr val="bg1"/>
                </a:solidFill>
                <a:latin typeface="Arial" panose="020B0604020202020204" pitchFamily="34" charset="0"/>
                <a:cs typeface="Arial" panose="020B0604020202020204" pitchFamily="34" charset="0"/>
              </a:rPr>
              <a:t>(0.779 </a:t>
            </a:r>
            <a:r>
              <a:rPr lang="en-US" b="1" dirty="0" err="1" smtClean="0">
                <a:ln w="12700">
                  <a:noFill/>
                </a:ln>
                <a:solidFill>
                  <a:schemeClr val="bg1"/>
                </a:solidFill>
                <a:latin typeface="Arial" panose="020B0604020202020204" pitchFamily="34" charset="0"/>
                <a:cs typeface="Arial" panose="020B0604020202020204" pitchFamily="34" charset="0"/>
              </a:rPr>
              <a:t>ms</a:t>
            </a:r>
            <a:r>
              <a:rPr lang="en-US" b="1" dirty="0" smtClean="0">
                <a:ln w="12700">
                  <a:noFill/>
                </a:ln>
                <a:solidFill>
                  <a:schemeClr val="bg1"/>
                </a:solidFill>
                <a:latin typeface="Arial" panose="020B0604020202020204" pitchFamily="34" charset="0"/>
                <a:cs typeface="Arial" panose="020B0604020202020204" pitchFamily="34" charset="0"/>
              </a:rPr>
              <a:t> on a GTX1060 in full HD resolution 1920 x 1080</a:t>
            </a:r>
            <a:endParaRPr lang="en-US" sz="3600" b="1" dirty="0" smtClean="0">
              <a:ln w="12700">
                <a:no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29559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10643235" cy="584775"/>
          </a:xfrm>
          <a:prstGeom prst="rect">
            <a:avLst/>
          </a:prstGeom>
          <a:noFill/>
        </p:spPr>
        <p:txBody>
          <a:bodyPr wrap="none" rtlCol="0">
            <a:spAutoFit/>
          </a:bodyPr>
          <a:lstStyle/>
          <a:p>
            <a:r>
              <a:rPr lang="en-US" sz="3200" b="1" dirty="0">
                <a:solidFill>
                  <a:schemeClr val="bg1"/>
                </a:solidFill>
              </a:rPr>
              <a:t>Comparison between the results </a:t>
            </a:r>
            <a:r>
              <a:rPr lang="en-US" sz="3200" b="1" dirty="0" smtClean="0">
                <a:solidFill>
                  <a:schemeClr val="bg1"/>
                </a:solidFill>
              </a:rPr>
              <a:t>With / Without Normal map</a:t>
            </a:r>
            <a:endParaRPr lang="en-US" sz="3200" b="1" dirty="0" smtClean="0">
              <a:solidFill>
                <a:schemeClr val="bg1"/>
              </a:solidFill>
              <a:effectLst/>
            </a:endParaRPr>
          </a:p>
        </p:txBody>
      </p:sp>
    </p:spTree>
    <p:extLst>
      <p:ext uri="{BB962C8B-B14F-4D97-AF65-F5344CB8AC3E}">
        <p14:creationId xmlns:p14="http://schemas.microsoft.com/office/powerpoint/2010/main" val="2416478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37.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294731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9.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2967776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44.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934094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6492355" cy="523220"/>
          </a:xfrm>
          <a:prstGeom prst="rect">
            <a:avLst/>
          </a:prstGeom>
          <a:noFill/>
        </p:spPr>
        <p:txBody>
          <a:bodyPr wrap="none" rtlCol="0">
            <a:spAutoFit/>
          </a:bodyPr>
          <a:lstStyle/>
          <a:p>
            <a:pPr lvl="0">
              <a:defRPr/>
            </a:pPr>
            <a:r>
              <a:rPr lang="en-US" sz="2800" b="1" dirty="0" smtClean="0">
                <a:solidFill>
                  <a:schemeClr val="bg1"/>
                </a:solidFill>
              </a:rPr>
              <a:t>Comparison </a:t>
            </a:r>
            <a:r>
              <a:rPr lang="en-US" sz="2800" b="1" dirty="0">
                <a:solidFill>
                  <a:schemeClr val="bg1"/>
                </a:solidFill>
              </a:rPr>
              <a:t>with and without normal map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703" y="1855317"/>
            <a:ext cx="6398906" cy="4264339"/>
          </a:xfrm>
          <a:prstGeom prst="rect">
            <a:avLst/>
          </a:prstGeom>
        </p:spPr>
      </p:pic>
    </p:spTree>
    <p:extLst>
      <p:ext uri="{BB962C8B-B14F-4D97-AF65-F5344CB8AC3E}">
        <p14:creationId xmlns:p14="http://schemas.microsoft.com/office/powerpoint/2010/main" val="14835207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9953751" cy="584775"/>
          </a:xfrm>
          <a:prstGeom prst="rect">
            <a:avLst/>
          </a:prstGeom>
          <a:noFill/>
        </p:spPr>
        <p:txBody>
          <a:bodyPr wrap="none" rtlCol="0">
            <a:spAutoFit/>
          </a:bodyPr>
          <a:lstStyle/>
          <a:p>
            <a:r>
              <a:rPr lang="en-US" sz="3200" b="1" dirty="0" smtClean="0">
                <a:solidFill>
                  <a:schemeClr val="bg1"/>
                </a:solidFill>
              </a:rPr>
              <a:t>Comparison </a:t>
            </a:r>
            <a:r>
              <a:rPr lang="en-US" sz="3200" b="1" dirty="0">
                <a:solidFill>
                  <a:schemeClr val="bg1"/>
                </a:solidFill>
              </a:rPr>
              <a:t>between the results with different roughness</a:t>
            </a:r>
            <a:endParaRPr lang="en-US" sz="3200" b="1" dirty="0" smtClean="0">
              <a:solidFill>
                <a:schemeClr val="bg1"/>
              </a:solidFill>
              <a:effectLst/>
            </a:endParaRPr>
          </a:p>
        </p:txBody>
      </p:sp>
    </p:spTree>
    <p:extLst>
      <p:ext uri="{BB962C8B-B14F-4D97-AF65-F5344CB8AC3E}">
        <p14:creationId xmlns:p14="http://schemas.microsoft.com/office/powerpoint/2010/main" val="14456133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6.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9308502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7.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41860262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49.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7052132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2.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326382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847492"/>
            <a:ext cx="3177152"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a:t>
            </a:r>
            <a:endParaRPr lang="en-US" sz="3600"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702991" y="1795348"/>
            <a:ext cx="9793915"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Ray tracing</a:t>
            </a:r>
          </a:p>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Ray marching</a:t>
            </a:r>
          </a:p>
          <a:p>
            <a:pPr marL="342900" indent="-342900">
              <a:lnSpc>
                <a:spcPct val="150000"/>
              </a:lnSpc>
              <a:buFont typeface="Arial" panose="020B0604020202020204" pitchFamily="34" charset="0"/>
              <a:buChar char="•"/>
            </a:pPr>
            <a:r>
              <a:rPr lang="en-US" sz="3200" dirty="0" smtClean="0">
                <a:solidFill>
                  <a:schemeClr val="bg1"/>
                </a:solidFill>
                <a:latin typeface="Arial" panose="020B0604020202020204" pitchFamily="34" charset="0"/>
                <a:cs typeface="Arial" panose="020B0604020202020204" pitchFamily="34" charset="0"/>
              </a:rPr>
              <a:t>Screen Space Reflections</a:t>
            </a:r>
            <a:endParaRPr lang="en-US"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81240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53.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25644674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2.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0018012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lh5.googleusercontent.com/I_Mn1KQex5a8lBczOaczGp1HMhGZ-Lq86VmUo-lSY3YgBdmVcopLz6BnbB7sjdV8mu5WQPFgqko6rlKFHILbUd9VfXcup5R9HnKYbeJR0pDjc9TH9VD5q8zsN6T11er3iEFqZ26iqgY-SRPr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036" y="1743307"/>
            <a:ext cx="6902605" cy="4601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93180" y="735982"/>
            <a:ext cx="7626255" cy="523220"/>
          </a:xfrm>
          <a:prstGeom prst="rect">
            <a:avLst/>
          </a:prstGeom>
          <a:noFill/>
        </p:spPr>
        <p:txBody>
          <a:bodyPr wrap="none" rtlCol="0">
            <a:spAutoFit/>
          </a:bodyPr>
          <a:lstStyle/>
          <a:p>
            <a:r>
              <a:rPr lang="en-US" sz="2800" b="1" dirty="0">
                <a:solidFill>
                  <a:schemeClr val="bg1"/>
                </a:solidFill>
              </a:rPr>
              <a:t>Comparison of the results with various Roughness</a:t>
            </a:r>
            <a:endParaRPr lang="en-US" sz="5400" b="1" dirty="0" smtClean="0">
              <a:solidFill>
                <a:schemeClr val="bg1"/>
              </a:solidFill>
              <a:effectLst/>
            </a:endParaRPr>
          </a:p>
        </p:txBody>
      </p:sp>
    </p:spTree>
    <p:extLst>
      <p:ext uri="{BB962C8B-B14F-4D97-AF65-F5344CB8AC3E}">
        <p14:creationId xmlns:p14="http://schemas.microsoft.com/office/powerpoint/2010/main" val="15371309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spTree>
    <p:extLst>
      <p:ext uri="{BB962C8B-B14F-4D97-AF65-F5344CB8AC3E}">
        <p14:creationId xmlns:p14="http://schemas.microsoft.com/office/powerpoint/2010/main" val="7321097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pic>
        <p:nvPicPr>
          <p:cNvPr id="3" name="image26.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33013874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pic>
        <p:nvPicPr>
          <p:cNvPr id="3" name="image27.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16738173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pic>
        <p:nvPicPr>
          <p:cNvPr id="3" name="image29.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1209157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pic>
        <p:nvPicPr>
          <p:cNvPr id="3" name="image30.png"/>
          <p:cNvPicPr/>
          <p:nvPr/>
        </p:nvPicPr>
        <p:blipFill>
          <a:blip r:embed="rId3"/>
          <a:srcRect/>
          <a:stretch>
            <a:fillRect/>
          </a:stretch>
        </p:blipFill>
        <p:spPr>
          <a:xfrm>
            <a:off x="0" y="0"/>
            <a:ext cx="12192000" cy="6858000"/>
          </a:xfrm>
          <a:prstGeom prst="rect">
            <a:avLst/>
          </a:prstGeom>
          <a:ln/>
        </p:spPr>
      </p:pic>
    </p:spTree>
    <p:extLst>
      <p:ext uri="{BB962C8B-B14F-4D97-AF65-F5344CB8AC3E}">
        <p14:creationId xmlns:p14="http://schemas.microsoft.com/office/powerpoint/2010/main" val="845942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3180" y="735982"/>
            <a:ext cx="9132565" cy="523220"/>
          </a:xfrm>
          <a:prstGeom prst="rect">
            <a:avLst/>
          </a:prstGeom>
          <a:noFill/>
        </p:spPr>
        <p:txBody>
          <a:bodyPr wrap="none" rtlCol="0">
            <a:spAutoFit/>
          </a:bodyPr>
          <a:lstStyle/>
          <a:p>
            <a:r>
              <a:rPr lang="en-US" sz="2800" b="1" dirty="0">
                <a:solidFill>
                  <a:schemeClr val="bg1"/>
                </a:solidFill>
              </a:rPr>
              <a:t>Comparison of the results with </a:t>
            </a:r>
            <a:r>
              <a:rPr lang="en-US" sz="2800" b="1" dirty="0" smtClean="0">
                <a:solidFill>
                  <a:schemeClr val="bg1"/>
                </a:solidFill>
              </a:rPr>
              <a:t>different </a:t>
            </a:r>
            <a:r>
              <a:rPr lang="en-US" sz="2800" b="1" dirty="0">
                <a:solidFill>
                  <a:schemeClr val="bg1"/>
                </a:solidFill>
              </a:rPr>
              <a:t>number of Samples</a:t>
            </a:r>
            <a:endParaRPr lang="en-US" sz="7200" b="1" dirty="0" smtClean="0">
              <a:solidFill>
                <a:schemeClr val="bg1"/>
              </a:solidFill>
              <a:effectLst/>
            </a:endParaRPr>
          </a:p>
        </p:txBody>
      </p:sp>
      <p:pic>
        <p:nvPicPr>
          <p:cNvPr id="51202" name="Picture 2" descr="https://lh4.googleusercontent.com/iZkXO8N-X3kQXqtkTPuFlbGuW5PZa3ph3RegBKhpddP9iC948hMTR2av1_8lfwbbtH5weWHGHXEUQJ195_eNHWm4FmA-kDfAU2aqsykOqVstBbr29LxdIQYR5VJKYJbvGBSTytIKAsPf3D7vw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744" y="1642946"/>
            <a:ext cx="70866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688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390398"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Limitations</a:t>
            </a:r>
            <a:endParaRPr lang="en-US" dirty="0" smtClean="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668966" y="1723932"/>
            <a:ext cx="8851447" cy="526297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smtClean="0">
                <a:solidFill>
                  <a:schemeClr val="bg1"/>
                </a:solidFill>
              </a:rPr>
              <a:t>Missing data</a:t>
            </a:r>
          </a:p>
          <a:p>
            <a:pPr marL="800100" lvl="1" indent="-342900">
              <a:lnSpc>
                <a:spcPct val="150000"/>
              </a:lnSpc>
              <a:buFont typeface="Arial" panose="020B0604020202020204" pitchFamily="34" charset="0"/>
              <a:buChar char="•"/>
            </a:pPr>
            <a:r>
              <a:rPr lang="en-US" sz="2400" dirty="0" smtClean="0">
                <a:solidFill>
                  <a:schemeClr val="bg1"/>
                </a:solidFill>
              </a:rPr>
              <a:t>Occluded by other geometries</a:t>
            </a:r>
          </a:p>
          <a:p>
            <a:pPr marL="800100" lvl="1" indent="-342900">
              <a:lnSpc>
                <a:spcPct val="150000"/>
              </a:lnSpc>
              <a:buFont typeface="Arial" panose="020B0604020202020204" pitchFamily="34" charset="0"/>
              <a:buChar char="•"/>
            </a:pPr>
            <a:r>
              <a:rPr lang="en-US" sz="2400" dirty="0" smtClean="0">
                <a:solidFill>
                  <a:schemeClr val="bg1"/>
                </a:solidFill>
              </a:rPr>
              <a:t>Out of Screen Space Boundary</a:t>
            </a:r>
          </a:p>
          <a:p>
            <a:pPr marL="342900" indent="-342900">
              <a:lnSpc>
                <a:spcPct val="150000"/>
              </a:lnSpc>
              <a:buFont typeface="Arial" panose="020B0604020202020204" pitchFamily="34" charset="0"/>
              <a:buChar char="•"/>
            </a:pPr>
            <a:r>
              <a:rPr lang="en-US" sz="2800" dirty="0" smtClean="0">
                <a:solidFill>
                  <a:schemeClr val="bg1"/>
                </a:solidFill>
              </a:rPr>
              <a:t>Color bleeding artifacts</a:t>
            </a:r>
          </a:p>
          <a:p>
            <a:pPr marL="342900" indent="-342900">
              <a:lnSpc>
                <a:spcPct val="150000"/>
              </a:lnSpc>
              <a:buFont typeface="Arial" panose="020B0604020202020204" pitchFamily="34" charset="0"/>
              <a:buChar char="•"/>
            </a:pPr>
            <a:r>
              <a:rPr lang="en-US" sz="2800" dirty="0" smtClean="0">
                <a:solidFill>
                  <a:schemeClr val="bg1"/>
                </a:solidFill>
              </a:rPr>
              <a:t>No glossy reflections</a:t>
            </a:r>
          </a:p>
          <a:p>
            <a:pPr marL="342900" indent="-342900">
              <a:lnSpc>
                <a:spcPct val="150000"/>
              </a:lnSpc>
              <a:buFont typeface="Arial" panose="020B0604020202020204" pitchFamily="34" charset="0"/>
              <a:buChar char="•"/>
            </a:pPr>
            <a:r>
              <a:rPr lang="en-US" sz="2800" dirty="0" smtClean="0">
                <a:solidFill>
                  <a:schemeClr val="bg1"/>
                </a:solidFill>
              </a:rPr>
              <a:t>Only simple geometries can be used for reflectors</a:t>
            </a:r>
          </a:p>
          <a:p>
            <a:pPr>
              <a:lnSpc>
                <a:spcPct val="150000"/>
              </a:lnSpc>
            </a:pPr>
            <a:endParaRPr lang="en-US" sz="2400" dirty="0">
              <a:solidFill>
                <a:schemeClr val="bg1"/>
              </a:solidFill>
            </a:endParaRPr>
          </a:p>
          <a:p>
            <a:r>
              <a:rPr lang="en-US" sz="2400" dirty="0" smtClean="0">
                <a:solidFill>
                  <a:schemeClr val="bg1"/>
                </a:solidFill>
              </a:rPr>
              <a:t/>
            </a:r>
            <a:br>
              <a:rPr lang="en-US" sz="2400" dirty="0" smtClean="0">
                <a:solidFill>
                  <a:schemeClr val="bg1"/>
                </a:solidFill>
              </a:rPr>
            </a:br>
            <a:endParaRPr lang="en-US" sz="2400" dirty="0" smtClean="0">
              <a:solidFill>
                <a:schemeClr val="bg1"/>
              </a:solidFill>
            </a:endParaRPr>
          </a:p>
          <a:p>
            <a:endParaRPr lang="en-US" sz="1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4729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5509522"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800" dirty="0" smtClean="0">
                <a:solidFill>
                  <a:schemeClr val="bg1"/>
                </a:solidFill>
                <a:latin typeface="Arial" panose="020B0604020202020204" pitchFamily="34" charset="0"/>
                <a:cs typeface="Arial" panose="020B0604020202020204" pitchFamily="34" charset="0"/>
              </a:rPr>
              <a:t>Ray tracing</a:t>
            </a:r>
            <a:endParaRPr lang="en-US" sz="28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rot="4397559">
            <a:off x="7083688" y="4368490"/>
            <a:ext cx="905069" cy="143691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p:cNvGrpSpPr/>
          <p:nvPr/>
        </p:nvGrpSpPr>
        <p:grpSpPr>
          <a:xfrm rot="1417998" flipH="1" flipV="1">
            <a:off x="3120329" y="2714773"/>
            <a:ext cx="790429" cy="369828"/>
            <a:chOff x="7371183" y="2071397"/>
            <a:chExt cx="681132" cy="354563"/>
          </a:xfrm>
        </p:grpSpPr>
        <p:sp>
          <p:nvSpPr>
            <p:cNvPr id="7" name="Trapezoid 6"/>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ounded Rectangle 7"/>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cxnSp>
        <p:nvCxnSpPr>
          <p:cNvPr id="9" name="Straight Connector 8"/>
          <p:cNvCxnSpPr/>
          <p:nvPr/>
        </p:nvCxnSpPr>
        <p:spPr>
          <a:xfrm>
            <a:off x="3893296" y="3083605"/>
            <a:ext cx="2021348" cy="92225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p:nvPr/>
        </p:nvCxnSpPr>
        <p:spPr>
          <a:xfrm>
            <a:off x="5914644" y="4018596"/>
            <a:ext cx="1448170" cy="65442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rot="5400000">
            <a:off x="8046734" y="1359528"/>
            <a:ext cx="905069" cy="1895816"/>
          </a:xfrm>
          <a:prstGeom prst="rect">
            <a:avLst/>
          </a:prstGeom>
          <a:solidFill>
            <a:srgbClr val="56AE6D"/>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3416607" y="2211018"/>
            <a:ext cx="1387895" cy="523220"/>
          </a:xfrm>
          <a:prstGeom prst="rect">
            <a:avLst/>
          </a:prstGeom>
          <a:noFill/>
        </p:spPr>
        <p:txBody>
          <a:bodyPr wrap="square" lIns="91440" tIns="45720" rIns="91440" bIns="45720">
            <a:spAutoFit/>
          </a:bodyPr>
          <a:lstStyle/>
          <a:p>
            <a:r>
              <a:rPr lang="en-US" sz="2800" b="1" i="1" dirty="0" smtClean="0">
                <a:ln w="0"/>
                <a:solidFill>
                  <a:schemeClr val="bg1"/>
                </a:solidFill>
                <a:effectLst>
                  <a:outerShdw blurRad="38100" dist="19050" dir="2700000" algn="tl" rotWithShape="0">
                    <a:schemeClr val="dk1">
                      <a:alpha val="40000"/>
                    </a:schemeClr>
                  </a:outerShdw>
                </a:effectLst>
              </a:rPr>
              <a:t>camera</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16" name="Oval 15"/>
          <p:cNvSpPr/>
          <p:nvPr/>
        </p:nvSpPr>
        <p:spPr>
          <a:xfrm>
            <a:off x="7260271" y="4591081"/>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7321936" y="861740"/>
            <a:ext cx="3264655" cy="3794655"/>
            <a:chOff x="7321936" y="861740"/>
            <a:chExt cx="3264655" cy="3794655"/>
          </a:xfrm>
        </p:grpSpPr>
        <p:cxnSp>
          <p:nvCxnSpPr>
            <p:cNvPr id="11" name="Straight Arrow Connector 10"/>
            <p:cNvCxnSpPr/>
            <p:nvPr/>
          </p:nvCxnSpPr>
          <p:spPr>
            <a:xfrm flipV="1">
              <a:off x="7321936" y="2776595"/>
              <a:ext cx="1164373" cy="18798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7426028" y="3222555"/>
              <a:ext cx="736558" cy="307777"/>
            </a:xfrm>
            <a:prstGeom prst="rect">
              <a:avLst/>
            </a:prstGeom>
            <a:noFill/>
          </p:spPr>
          <p:txBody>
            <a:bodyPr wrap="square" lIns="91440" tIns="45720" rIns="91440" bIns="45720">
              <a:spAutoFit/>
            </a:bodyPr>
            <a:lstStyle/>
            <a:p>
              <a:r>
                <a:rPr lang="en-US" sz="1400" b="1" i="1" dirty="0" smtClean="0">
                  <a:ln w="0"/>
                  <a:solidFill>
                    <a:schemeClr val="bg1"/>
                  </a:solidFill>
                  <a:effectLst>
                    <a:outerShdw blurRad="38100" dist="19050" dir="2700000" algn="tl" rotWithShape="0">
                      <a:schemeClr val="dk1">
                        <a:alpha val="40000"/>
                      </a:schemeClr>
                    </a:outerShdw>
                  </a:effectLst>
                </a:rPr>
                <a:t>1</a:t>
              </a:r>
              <a:r>
                <a:rPr lang="en-US" sz="1400" b="1" i="1" baseline="30000" dirty="0" smtClean="0">
                  <a:ln w="0"/>
                  <a:solidFill>
                    <a:schemeClr val="bg1"/>
                  </a:solidFill>
                  <a:effectLst>
                    <a:outerShdw blurRad="38100" dist="19050" dir="2700000" algn="tl" rotWithShape="0">
                      <a:schemeClr val="dk1">
                        <a:alpha val="40000"/>
                      </a:schemeClr>
                    </a:outerShdw>
                  </a:effectLst>
                </a:rPr>
                <a:t>st</a:t>
              </a:r>
              <a:r>
                <a:rPr lang="en-US" sz="1400" b="1" i="1" dirty="0" smtClean="0">
                  <a:ln w="0"/>
                  <a:solidFill>
                    <a:schemeClr val="bg1"/>
                  </a:solidFill>
                  <a:effectLst>
                    <a:outerShdw blurRad="38100" dist="19050" dir="2700000" algn="tl" rotWithShape="0">
                      <a:schemeClr val="dk1">
                        <a:alpha val="40000"/>
                      </a:schemeClr>
                    </a:outerShdw>
                  </a:effectLst>
                </a:rPr>
                <a:t> ray</a:t>
              </a:r>
              <a:endParaRPr lang="en-US" sz="1400" b="0" cap="none" spc="0" dirty="0">
                <a:ln w="0"/>
                <a:solidFill>
                  <a:schemeClr val="bg1"/>
                </a:solidFill>
                <a:effectLst>
                  <a:outerShdw blurRad="38100" dist="19050" dir="2700000" algn="tl" rotWithShape="0">
                    <a:schemeClr val="dk1">
                      <a:alpha val="40000"/>
                    </a:schemeClr>
                  </a:outerShdw>
                </a:effectLst>
              </a:endParaRPr>
            </a:p>
          </p:txBody>
        </p:sp>
        <p:sp>
          <p:nvSpPr>
            <p:cNvPr id="17" name="Rectangle 16"/>
            <p:cNvSpPr/>
            <p:nvPr/>
          </p:nvSpPr>
          <p:spPr>
            <a:xfrm>
              <a:off x="8307762" y="861740"/>
              <a:ext cx="2278829" cy="1200329"/>
            </a:xfrm>
            <a:prstGeom prst="rect">
              <a:avLst/>
            </a:prstGeom>
            <a:noFill/>
          </p:spPr>
          <p:txBody>
            <a:bodyPr wrap="square" lIns="91440" tIns="45720" rIns="91440" bIns="45720">
              <a:spAutoFit/>
            </a:bodyPr>
            <a:lstStyle/>
            <a:p>
              <a:r>
                <a:rPr lang="en-US" sz="2400" b="1" i="1" dirty="0" smtClean="0">
                  <a:ln w="0"/>
                  <a:solidFill>
                    <a:schemeClr val="bg1"/>
                  </a:solidFill>
                  <a:effectLst>
                    <a:outerShdw blurRad="38100" dist="19050" dir="2700000" algn="tl" rotWithShape="0">
                      <a:schemeClr val="dk1">
                        <a:alpha val="40000"/>
                      </a:schemeClr>
                    </a:outerShdw>
                  </a:effectLst>
                </a:rPr>
                <a:t>Intersection point of </a:t>
              </a:r>
              <a:r>
                <a:rPr lang="en-US" sz="2400" b="1" i="1" dirty="0">
                  <a:ln w="0"/>
                  <a:solidFill>
                    <a:schemeClr val="bg1"/>
                  </a:solidFill>
                  <a:effectLst>
                    <a:outerShdw blurRad="38100" dist="19050" dir="2700000" algn="tl" rotWithShape="0">
                      <a:schemeClr val="dk1">
                        <a:alpha val="40000"/>
                      </a:schemeClr>
                    </a:outerShdw>
                  </a:effectLst>
                </a:rPr>
                <a:t>1</a:t>
              </a:r>
              <a:r>
                <a:rPr lang="en-US" sz="2400" b="1" i="1" baseline="30000" dirty="0">
                  <a:ln w="0"/>
                  <a:solidFill>
                    <a:schemeClr val="bg1"/>
                  </a:solidFill>
                  <a:effectLst>
                    <a:outerShdw blurRad="38100" dist="19050" dir="2700000" algn="tl" rotWithShape="0">
                      <a:schemeClr val="dk1">
                        <a:alpha val="40000"/>
                      </a:schemeClr>
                    </a:outerShdw>
                  </a:effectLst>
                </a:rPr>
                <a:t>st</a:t>
              </a:r>
              <a:r>
                <a:rPr lang="en-US" sz="2400" b="1" i="1" dirty="0">
                  <a:ln w="0"/>
                  <a:solidFill>
                    <a:schemeClr val="bg1"/>
                  </a:solidFill>
                  <a:effectLst>
                    <a:outerShdw blurRad="38100" dist="19050" dir="2700000" algn="tl" rotWithShape="0">
                      <a:schemeClr val="dk1">
                        <a:alpha val="40000"/>
                      </a:schemeClr>
                    </a:outerShdw>
                  </a:effectLst>
                </a:rPr>
                <a:t> ray</a:t>
              </a:r>
              <a:endParaRPr lang="en-US" sz="2400" dirty="0">
                <a:ln w="0"/>
                <a:solidFill>
                  <a:schemeClr val="bg1"/>
                </a:solidFill>
                <a:effectLst>
                  <a:outerShdw blurRad="38100" dist="19050" dir="2700000" algn="tl" rotWithShape="0">
                    <a:schemeClr val="dk1">
                      <a:alpha val="40000"/>
                    </a:schemeClr>
                  </a:outerShdw>
                </a:effectLst>
              </a:endParaRPr>
            </a:p>
            <a:p>
              <a:endParaRPr lang="en-US" sz="2400" b="0" cap="none" spc="0" dirty="0">
                <a:ln w="0"/>
                <a:solidFill>
                  <a:schemeClr val="bg1"/>
                </a:solidFill>
                <a:effectLst>
                  <a:outerShdw blurRad="38100" dist="19050" dir="2700000" algn="tl" rotWithShape="0">
                    <a:schemeClr val="dk1">
                      <a:alpha val="40000"/>
                    </a:schemeClr>
                  </a:outerShdw>
                </a:effectLst>
              </a:endParaRPr>
            </a:p>
          </p:txBody>
        </p:sp>
        <p:cxnSp>
          <p:nvCxnSpPr>
            <p:cNvPr id="18" name="Curved Connector 17"/>
            <p:cNvCxnSpPr/>
            <p:nvPr/>
          </p:nvCxnSpPr>
          <p:spPr>
            <a:xfrm rot="5400000">
              <a:off x="8343946" y="1891107"/>
              <a:ext cx="947721" cy="639822"/>
            </a:xfrm>
            <a:prstGeom prst="curvedConnector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Curved Connector 18"/>
          <p:cNvCxnSpPr/>
          <p:nvPr/>
        </p:nvCxnSpPr>
        <p:spPr>
          <a:xfrm flipV="1">
            <a:off x="4391151" y="4895386"/>
            <a:ext cx="1318276" cy="107488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412682" y="2739581"/>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2259493" y="5726922"/>
            <a:ext cx="2131658" cy="523220"/>
          </a:xfrm>
          <a:prstGeom prst="rect">
            <a:avLst/>
          </a:prstGeom>
          <a:noFill/>
        </p:spPr>
        <p:txBody>
          <a:bodyPr wrap="square" lIns="91440" tIns="45720" rIns="91440" bIns="45720">
            <a:spAutoFit/>
          </a:bodyPr>
          <a:lstStyle/>
          <a:p>
            <a:r>
              <a:rPr lang="en-US" sz="2800" b="1" i="1" dirty="0" smtClean="0">
                <a:ln w="0"/>
                <a:solidFill>
                  <a:schemeClr val="bg1"/>
                </a:solidFill>
                <a:effectLst>
                  <a:outerShdw blurRad="38100" dist="19050" dir="2700000" algn="tl" rotWithShape="0">
                    <a:schemeClr val="dk1">
                      <a:alpha val="40000"/>
                    </a:schemeClr>
                  </a:outerShdw>
                </a:effectLst>
              </a:rPr>
              <a:t>screen space</a:t>
            </a:r>
            <a:endParaRPr lang="en-US" sz="2800" b="0" cap="none" spc="0"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p:cNvCxnSpPr/>
          <p:nvPr/>
        </p:nvCxnSpPr>
        <p:spPr>
          <a:xfrm>
            <a:off x="5914644" y="2476850"/>
            <a:ext cx="0" cy="299051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524316" y="2870209"/>
            <a:ext cx="1195401" cy="1961525"/>
            <a:chOff x="8524316" y="2870209"/>
            <a:chExt cx="1195401" cy="1961525"/>
          </a:xfrm>
        </p:grpSpPr>
        <p:sp>
          <p:nvSpPr>
            <p:cNvPr id="28" name="Rectangle 27"/>
            <p:cNvSpPr/>
            <p:nvPr/>
          </p:nvSpPr>
          <p:spPr>
            <a:xfrm>
              <a:off x="8983159" y="3252519"/>
              <a:ext cx="736558" cy="307777"/>
            </a:xfrm>
            <a:prstGeom prst="rect">
              <a:avLst/>
            </a:prstGeom>
            <a:noFill/>
          </p:spPr>
          <p:txBody>
            <a:bodyPr wrap="square" lIns="91440" tIns="45720" rIns="91440" bIns="45720">
              <a:spAutoFit/>
            </a:bodyPr>
            <a:lstStyle/>
            <a:p>
              <a:r>
                <a:rPr lang="en-US" sz="1400" b="1" i="1" dirty="0" smtClean="0">
                  <a:ln w="0"/>
                  <a:solidFill>
                    <a:schemeClr val="bg1"/>
                  </a:solidFill>
                  <a:effectLst>
                    <a:outerShdw blurRad="38100" dist="19050" dir="2700000" algn="tl" rotWithShape="0">
                      <a:schemeClr val="dk1">
                        <a:alpha val="40000"/>
                      </a:schemeClr>
                    </a:outerShdw>
                  </a:effectLst>
                </a:rPr>
                <a:t>2</a:t>
              </a:r>
              <a:r>
                <a:rPr lang="en-US" sz="1400" b="1" i="1" baseline="30000" dirty="0" smtClean="0">
                  <a:ln w="0"/>
                  <a:solidFill>
                    <a:schemeClr val="bg1"/>
                  </a:solidFill>
                  <a:effectLst>
                    <a:outerShdw blurRad="38100" dist="19050" dir="2700000" algn="tl" rotWithShape="0">
                      <a:schemeClr val="dk1">
                        <a:alpha val="40000"/>
                      </a:schemeClr>
                    </a:outerShdw>
                  </a:effectLst>
                </a:rPr>
                <a:t>nd</a:t>
              </a:r>
              <a:r>
                <a:rPr lang="en-US" sz="1400" b="1" i="1" dirty="0" smtClean="0">
                  <a:ln w="0"/>
                  <a:solidFill>
                    <a:schemeClr val="bg1"/>
                  </a:solidFill>
                  <a:effectLst>
                    <a:outerShdw blurRad="38100" dist="19050" dir="2700000" algn="tl" rotWithShape="0">
                      <a:schemeClr val="dk1">
                        <a:alpha val="40000"/>
                      </a:schemeClr>
                    </a:outerShdw>
                  </a:effectLst>
                </a:rPr>
                <a:t> ray</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29" name="Straight Arrow Connector 28"/>
            <p:cNvCxnSpPr/>
            <p:nvPr/>
          </p:nvCxnSpPr>
          <p:spPr>
            <a:xfrm>
              <a:off x="8524316" y="2870209"/>
              <a:ext cx="1195401" cy="1961525"/>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7021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390398"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Limitations</a:t>
            </a:r>
            <a:endParaRPr lang="en-US" dirty="0" smtClean="0">
              <a:solidFill>
                <a:schemeClr val="bg1"/>
              </a:solidFill>
              <a:latin typeface="Arial" panose="020B0604020202020204" pitchFamily="34" charset="0"/>
              <a:cs typeface="Arial" panose="020B0604020202020204" pitchFamily="34" charset="0"/>
            </a:endParaRPr>
          </a:p>
        </p:txBody>
      </p:sp>
      <p:pic>
        <p:nvPicPr>
          <p:cNvPr id="52226" name="Picture 2" descr="https://lh6.googleusercontent.com/9Ug6NYEHa2x8HeehEOyOtJjAa-790ZPFOOHI4ZSNOXhS3swr06ZKqtATmxD-c0CEpsgeOFrewoOSgrqyGlGvlGs9YwkN_x7L-W1rQrVZVoEgew-NBmFEZKIf1gkS-Gzc5aJ-zun0oZTaWHCv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3714" y="1692274"/>
            <a:ext cx="6562801" cy="43182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40938" y="5762723"/>
            <a:ext cx="5688352" cy="584775"/>
          </a:xfrm>
          <a:prstGeom prst="rect">
            <a:avLst/>
          </a:prstGeom>
          <a:noFill/>
        </p:spPr>
        <p:txBody>
          <a:bodyPr wrap="none" rtlCol="0">
            <a:spAutoFit/>
          </a:bodyPr>
          <a:lstStyle/>
          <a:p>
            <a:r>
              <a:rPr lang="en-US" sz="3200" dirty="0" smtClean="0">
                <a:solidFill>
                  <a:schemeClr val="bg1"/>
                </a:solidFill>
                <a:latin typeface="Arial" panose="020B0604020202020204" pitchFamily="34" charset="0"/>
                <a:cs typeface="Arial" panose="020B0604020202020204" pitchFamily="34" charset="0"/>
              </a:rPr>
              <a:t>Without / with edge fade effect</a:t>
            </a:r>
            <a:endParaRPr lang="en-US" sz="1600" dirty="0" smtClean="0">
              <a:solidFill>
                <a:schemeClr val="bg1"/>
              </a:solidFill>
              <a:latin typeface="Arial" panose="020B0604020202020204" pitchFamily="34" charset="0"/>
              <a:cs typeface="Arial" panose="020B0604020202020204" pitchFamily="34" charset="0"/>
            </a:endParaRPr>
          </a:p>
        </p:txBody>
      </p:sp>
      <p:sp>
        <p:nvSpPr>
          <p:cNvPr id="2" name="Oval 1"/>
          <p:cNvSpPr/>
          <p:nvPr/>
        </p:nvSpPr>
        <p:spPr>
          <a:xfrm>
            <a:off x="2859625" y="3394190"/>
            <a:ext cx="971714" cy="914400"/>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440938" y="4236143"/>
            <a:ext cx="2844176" cy="916428"/>
          </a:xfrm>
          <a:prstGeom prst="ellipse">
            <a:avLst/>
          </a:prstGeom>
          <a:noFill/>
          <a:ln w="571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75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390398"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Limitations</a:t>
            </a:r>
            <a:endParaRPr lang="en-US" dirty="0" smtClean="0">
              <a:solidFill>
                <a:schemeClr val="bg1"/>
              </a:solidFill>
              <a:latin typeface="Arial" panose="020B0604020202020204" pitchFamily="34" charset="0"/>
              <a:cs typeface="Arial" panose="020B0604020202020204" pitchFamily="34" charset="0"/>
            </a:endParaRPr>
          </a:p>
        </p:txBody>
      </p:sp>
      <p:pic>
        <p:nvPicPr>
          <p:cNvPr id="52228" name="Picture 4" descr="https://lh5.googleusercontent.com/taPXstrqlqSJgEQ8kKhXiUdGRLjSUA-tWcCKQp4CyGbfwLAXIyKdAVWOOcwW7l-RFKW0wxw-eD3INSCZdpweBZDpIDdCk5GLQ-N7xi_qfJeU3K4ckZT2OP4Jjsz6zH1NNHVGP-0pbj-0Z8AMD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433" y="1714579"/>
            <a:ext cx="6471348" cy="42692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73899" y="6023749"/>
            <a:ext cx="2826415" cy="584775"/>
          </a:xfrm>
          <a:prstGeom prst="rect">
            <a:avLst/>
          </a:prstGeom>
          <a:noFill/>
        </p:spPr>
        <p:txBody>
          <a:bodyPr wrap="none" rtlCol="0">
            <a:spAutoFit/>
          </a:bodyPr>
          <a:lstStyle/>
          <a:p>
            <a:r>
              <a:rPr lang="en-US" sz="3200" dirty="0" smtClean="0">
                <a:solidFill>
                  <a:schemeClr val="bg1"/>
                </a:solidFill>
                <a:latin typeface="Arial" panose="020B0604020202020204" pitchFamily="34" charset="0"/>
                <a:cs typeface="Arial" panose="020B0604020202020204" pitchFamily="34" charset="0"/>
              </a:rPr>
              <a:t>Color bleeding</a:t>
            </a:r>
            <a:endParaRPr lang="en-US" sz="16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93301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467342"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Conclusion</a:t>
            </a:r>
            <a:endParaRPr lang="en-US" dirty="0" smtClean="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668966" y="1723932"/>
            <a:ext cx="8509637" cy="6647974"/>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3600" dirty="0" smtClean="0">
                <a:solidFill>
                  <a:schemeClr val="bg1"/>
                </a:solidFill>
              </a:rPr>
              <a:t>Better quality</a:t>
            </a:r>
          </a:p>
          <a:p>
            <a:pPr marL="800100" lvl="1" indent="-342900">
              <a:lnSpc>
                <a:spcPct val="150000"/>
              </a:lnSpc>
              <a:buFont typeface="Arial" panose="020B0604020202020204" pitchFamily="34" charset="0"/>
              <a:buChar char="•"/>
            </a:pPr>
            <a:r>
              <a:rPr lang="en-US" sz="2400" dirty="0" smtClean="0">
                <a:solidFill>
                  <a:schemeClr val="bg1"/>
                </a:solidFill>
              </a:rPr>
              <a:t>More accurate reflection images</a:t>
            </a:r>
          </a:p>
          <a:p>
            <a:pPr marL="342900" indent="-342900">
              <a:lnSpc>
                <a:spcPct val="150000"/>
              </a:lnSpc>
              <a:buFont typeface="Arial" panose="020B0604020202020204" pitchFamily="34" charset="0"/>
              <a:buChar char="•"/>
            </a:pPr>
            <a:r>
              <a:rPr lang="en-US" sz="3600" dirty="0" smtClean="0">
                <a:solidFill>
                  <a:schemeClr val="bg1"/>
                </a:solidFill>
              </a:rPr>
              <a:t>Better performance</a:t>
            </a:r>
          </a:p>
          <a:p>
            <a:pPr marL="800100" lvl="1" indent="-342900">
              <a:lnSpc>
                <a:spcPct val="150000"/>
              </a:lnSpc>
              <a:buFont typeface="Arial" panose="020B0604020202020204" pitchFamily="34" charset="0"/>
              <a:buChar char="•"/>
            </a:pPr>
            <a:r>
              <a:rPr lang="en-US" sz="2400" dirty="0" smtClean="0">
                <a:solidFill>
                  <a:schemeClr val="bg1"/>
                </a:solidFill>
              </a:rPr>
              <a:t>The fastest approach for performance vs quality</a:t>
            </a:r>
          </a:p>
          <a:p>
            <a:pPr marL="342900" indent="-342900">
              <a:lnSpc>
                <a:spcPct val="150000"/>
              </a:lnSpc>
              <a:buFont typeface="Arial" panose="020B0604020202020204" pitchFamily="34" charset="0"/>
              <a:buChar char="•"/>
            </a:pPr>
            <a:r>
              <a:rPr lang="en-US" sz="3600" dirty="0" smtClean="0">
                <a:solidFill>
                  <a:schemeClr val="bg1"/>
                </a:solidFill>
              </a:rPr>
              <a:t>Require reflectors</a:t>
            </a:r>
          </a:p>
          <a:p>
            <a:pPr marL="342900" indent="-342900">
              <a:lnSpc>
                <a:spcPct val="150000"/>
              </a:lnSpc>
              <a:buFont typeface="Arial" panose="020B0604020202020204" pitchFamily="34" charset="0"/>
              <a:buChar char="•"/>
            </a:pPr>
            <a:r>
              <a:rPr lang="en-US" sz="3600" dirty="0">
                <a:solidFill>
                  <a:schemeClr val="bg1"/>
                </a:solidFill>
              </a:rPr>
              <a:t>Limitations to apply normal and roughness</a:t>
            </a:r>
          </a:p>
          <a:p>
            <a:pPr marL="342900" indent="-342900">
              <a:lnSpc>
                <a:spcPct val="150000"/>
              </a:lnSpc>
              <a:buFont typeface="Arial" panose="020B0604020202020204" pitchFamily="34" charset="0"/>
              <a:buChar char="•"/>
            </a:pPr>
            <a:endParaRPr lang="en-US" sz="3600" dirty="0" smtClean="0">
              <a:solidFill>
                <a:schemeClr val="bg1"/>
              </a:solidFill>
            </a:endParaRPr>
          </a:p>
          <a:p>
            <a:endParaRPr lang="en-US" sz="2400" dirty="0">
              <a:solidFill>
                <a:schemeClr val="bg1"/>
              </a:solidFill>
            </a:endParaRPr>
          </a:p>
          <a:p>
            <a:r>
              <a:rPr lang="en-US" sz="2400" dirty="0" smtClean="0">
                <a:solidFill>
                  <a:schemeClr val="bg1"/>
                </a:solidFill>
              </a:rPr>
              <a:t/>
            </a:r>
            <a:br>
              <a:rPr lang="en-US" sz="2400" dirty="0" smtClean="0">
                <a:solidFill>
                  <a:schemeClr val="bg1"/>
                </a:solidFill>
              </a:rPr>
            </a:br>
            <a:endParaRPr lang="en-US" sz="2400" dirty="0" smtClean="0">
              <a:solidFill>
                <a:schemeClr val="bg1"/>
              </a:solidFill>
            </a:endParaRPr>
          </a:p>
          <a:p>
            <a:endParaRPr lang="en-US" sz="1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733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621230"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Future work</a:t>
            </a:r>
            <a:endParaRPr lang="en-US" dirty="0" smtClean="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668966" y="1723932"/>
            <a:ext cx="7058343" cy="286232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3600" dirty="0" smtClean="0">
                <a:solidFill>
                  <a:schemeClr val="bg1"/>
                </a:solidFill>
              </a:rPr>
              <a:t>More efficient ray tracing solutions</a:t>
            </a:r>
          </a:p>
          <a:p>
            <a:pPr marL="800100" lvl="1" indent="-342900">
              <a:lnSpc>
                <a:spcPct val="150000"/>
              </a:lnSpc>
              <a:buFont typeface="Arial" panose="020B0604020202020204" pitchFamily="34" charset="0"/>
              <a:buChar char="•"/>
            </a:pPr>
            <a:r>
              <a:rPr lang="en-US" sz="2800" dirty="0" smtClean="0">
                <a:solidFill>
                  <a:schemeClr val="bg1"/>
                </a:solidFill>
              </a:rPr>
              <a:t>Complex geometry</a:t>
            </a:r>
          </a:p>
          <a:p>
            <a:pPr marL="800100" lvl="1" indent="-342900">
              <a:lnSpc>
                <a:spcPct val="150000"/>
              </a:lnSpc>
              <a:buFont typeface="Arial" panose="020B0604020202020204" pitchFamily="34" charset="0"/>
              <a:buChar char="•"/>
            </a:pPr>
            <a:r>
              <a:rPr lang="en-US" sz="2800" dirty="0" smtClean="0">
                <a:solidFill>
                  <a:schemeClr val="bg1"/>
                </a:solidFill>
              </a:rPr>
              <a:t>Faster acceleration structure</a:t>
            </a:r>
          </a:p>
          <a:p>
            <a:pPr marL="800100" lvl="1" indent="-342900">
              <a:lnSpc>
                <a:spcPct val="150000"/>
              </a:lnSpc>
              <a:buFont typeface="Arial" panose="020B0604020202020204" pitchFamily="34" charset="0"/>
              <a:buChar char="•"/>
            </a:pPr>
            <a:r>
              <a:rPr lang="en-US" sz="2800" dirty="0" smtClean="0">
                <a:solidFill>
                  <a:schemeClr val="bg1"/>
                </a:solidFill>
              </a:rPr>
              <a:t>Microsoft’s DirectX Raytracing</a:t>
            </a:r>
            <a:endParaRPr lang="en-US" sz="1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38887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3180" y="735982"/>
            <a:ext cx="2544286"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References</a:t>
            </a:r>
            <a:endParaRPr lang="en-US" dirty="0" smtClean="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193180" y="1382313"/>
            <a:ext cx="8225329" cy="5598136"/>
          </a:xfrm>
          <a:prstGeom prst="rect">
            <a:avLst/>
          </a:prstGeom>
          <a:noFill/>
        </p:spPr>
        <p:txBody>
          <a:bodyPr wrap="none" rtlCol="0">
            <a:spAutoFit/>
          </a:bodyPr>
          <a:lstStyle/>
          <a:p>
            <a:pPr>
              <a:lnSpc>
                <a:spcPct val="150000"/>
              </a:lnSpc>
            </a:pPr>
            <a:r>
              <a:rPr lang="en-US" sz="1200" dirty="0">
                <a:solidFill>
                  <a:schemeClr val="bg1"/>
                </a:solidFill>
              </a:rPr>
              <a:t>[Akenine18] Tomas </a:t>
            </a:r>
            <a:r>
              <a:rPr lang="en-US" sz="1200" dirty="0" err="1">
                <a:solidFill>
                  <a:schemeClr val="bg1"/>
                </a:solidFill>
              </a:rPr>
              <a:t>Akenine-Möller</a:t>
            </a:r>
            <a:r>
              <a:rPr lang="en-US" sz="1200" dirty="0">
                <a:solidFill>
                  <a:schemeClr val="bg1"/>
                </a:solidFill>
              </a:rPr>
              <a:t>, Eric Haines, </a:t>
            </a:r>
            <a:r>
              <a:rPr lang="en-US" sz="1200" dirty="0" err="1">
                <a:solidFill>
                  <a:schemeClr val="bg1"/>
                </a:solidFill>
              </a:rPr>
              <a:t>Naty</a:t>
            </a:r>
            <a:r>
              <a:rPr lang="en-US" sz="1200" dirty="0">
                <a:solidFill>
                  <a:schemeClr val="bg1"/>
                </a:solidFill>
              </a:rPr>
              <a:t> Hoffman, Angelo </a:t>
            </a:r>
            <a:r>
              <a:rPr lang="en-US" sz="1200" dirty="0" err="1">
                <a:solidFill>
                  <a:schemeClr val="bg1"/>
                </a:solidFill>
              </a:rPr>
              <a:t>Pesce</a:t>
            </a:r>
            <a:r>
              <a:rPr lang="en-US" sz="1200" dirty="0">
                <a:solidFill>
                  <a:schemeClr val="bg1"/>
                </a:solidFill>
              </a:rPr>
              <a:t>, Michael </a:t>
            </a:r>
            <a:r>
              <a:rPr lang="en-US" sz="1200" dirty="0" err="1">
                <a:solidFill>
                  <a:schemeClr val="bg1"/>
                </a:solidFill>
              </a:rPr>
              <a:t>Iwanicki</a:t>
            </a:r>
            <a:r>
              <a:rPr lang="en-US" sz="1200" dirty="0">
                <a:solidFill>
                  <a:schemeClr val="bg1"/>
                </a:solidFill>
              </a:rPr>
              <a:t>: Real-Time Rendering, 4</a:t>
            </a:r>
            <a:r>
              <a:rPr lang="en-US" sz="1200" baseline="30000" dirty="0">
                <a:solidFill>
                  <a:schemeClr val="bg1"/>
                </a:solidFill>
              </a:rPr>
              <a:t>th</a:t>
            </a:r>
            <a:r>
              <a:rPr lang="en-US" sz="1200" dirty="0">
                <a:solidFill>
                  <a:schemeClr val="bg1"/>
                </a:solidFill>
              </a:rPr>
              <a:t> Edition</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[Appel68] Arthur Appel: Some techniques for shading machine renderings of solids. AFIPS Conference Proc. 32 </a:t>
            </a:r>
            <a:r>
              <a:rPr lang="en-US" sz="1200" dirty="0" smtClean="0">
                <a:solidFill>
                  <a:schemeClr val="bg1"/>
                </a:solidFill>
              </a:rPr>
              <a:t>pp.37-45</a:t>
            </a:r>
            <a:r>
              <a:rPr lang="en-US" sz="1200" dirty="0">
                <a:solidFill>
                  <a:schemeClr val="bg1"/>
                </a:solidFill>
              </a:rPr>
              <a:t/>
            </a:r>
            <a:br>
              <a:rPr lang="en-US" sz="1200" dirty="0">
                <a:solidFill>
                  <a:schemeClr val="bg1"/>
                </a:solidFill>
              </a:rPr>
            </a:br>
            <a:r>
              <a:rPr lang="en-US" sz="1200" dirty="0">
                <a:solidFill>
                  <a:schemeClr val="bg1"/>
                </a:solidFill>
              </a:rPr>
              <a:t>[Bruce07] Bruce Walter, Steve </a:t>
            </a:r>
            <a:r>
              <a:rPr lang="en-US" sz="1200" dirty="0" err="1">
                <a:solidFill>
                  <a:schemeClr val="bg1"/>
                </a:solidFill>
              </a:rPr>
              <a:t>Marschner</a:t>
            </a:r>
            <a:r>
              <a:rPr lang="en-US" sz="1200" dirty="0">
                <a:solidFill>
                  <a:schemeClr val="bg1"/>
                </a:solidFill>
              </a:rPr>
              <a:t>, </a:t>
            </a:r>
            <a:r>
              <a:rPr lang="en-US" sz="1200" dirty="0" err="1">
                <a:solidFill>
                  <a:schemeClr val="bg1"/>
                </a:solidFill>
              </a:rPr>
              <a:t>Hongsong</a:t>
            </a:r>
            <a:r>
              <a:rPr lang="en-US" sz="1200" dirty="0">
                <a:solidFill>
                  <a:schemeClr val="bg1"/>
                </a:solidFill>
              </a:rPr>
              <a:t> Li, Ken Torrance: </a:t>
            </a:r>
            <a:r>
              <a:rPr lang="en-US" sz="1200" dirty="0" err="1">
                <a:solidFill>
                  <a:schemeClr val="bg1"/>
                </a:solidFill>
              </a:rPr>
              <a:t>Microfacet</a:t>
            </a:r>
            <a:r>
              <a:rPr lang="en-US" sz="1200" dirty="0">
                <a:solidFill>
                  <a:schemeClr val="bg1"/>
                </a:solidFill>
              </a:rPr>
              <a:t> Models for Refraction through Rough Surfaces</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[Cichocki17] Adam </a:t>
            </a:r>
            <a:r>
              <a:rPr lang="en-US" sz="1200" dirty="0" err="1">
                <a:solidFill>
                  <a:schemeClr val="bg1"/>
                </a:solidFill>
              </a:rPr>
              <a:t>Cichocki</a:t>
            </a:r>
            <a:r>
              <a:rPr lang="en-US" sz="1200" dirty="0">
                <a:solidFill>
                  <a:schemeClr val="bg1"/>
                </a:solidFill>
              </a:rPr>
              <a:t>: Optimized Pixel-Projected Reflections for Planar Reflectors, SIGGRAPH 2017</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[Giacaone16] Michele </a:t>
            </a:r>
            <a:r>
              <a:rPr lang="en-US" sz="1200" dirty="0" err="1">
                <a:solidFill>
                  <a:schemeClr val="bg1"/>
                </a:solidFill>
              </a:rPr>
              <a:t>Giacalone</a:t>
            </a:r>
            <a:r>
              <a:rPr lang="en-US" sz="1200" dirty="0">
                <a:solidFill>
                  <a:schemeClr val="bg1"/>
                </a:solidFill>
              </a:rPr>
              <a:t>: Screen Space Reflections in The Surge</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[Gregory14] Jason Gregory: Game Engine Architecture 2</a:t>
            </a:r>
            <a:r>
              <a:rPr lang="en-US" sz="1200" baseline="30000" dirty="0">
                <a:solidFill>
                  <a:schemeClr val="bg1"/>
                </a:solidFill>
              </a:rPr>
              <a:t>nd</a:t>
            </a:r>
            <a:r>
              <a:rPr lang="en-US" sz="1200" dirty="0">
                <a:solidFill>
                  <a:schemeClr val="bg1"/>
                </a:solidFill>
              </a:rPr>
              <a:t> Edition</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[Lapinski17] </a:t>
            </a:r>
            <a:r>
              <a:rPr lang="en-US" sz="1200" dirty="0" err="1">
                <a:solidFill>
                  <a:schemeClr val="bg1"/>
                </a:solidFill>
              </a:rPr>
              <a:t>Pawel</a:t>
            </a:r>
            <a:r>
              <a:rPr lang="en-US" sz="1200" dirty="0">
                <a:solidFill>
                  <a:schemeClr val="bg1"/>
                </a:solidFill>
              </a:rPr>
              <a:t> </a:t>
            </a:r>
            <a:r>
              <a:rPr lang="en-US" sz="1200" dirty="0" err="1">
                <a:solidFill>
                  <a:schemeClr val="bg1"/>
                </a:solidFill>
              </a:rPr>
              <a:t>Lapinski</a:t>
            </a:r>
            <a:r>
              <a:rPr lang="en-US" sz="1200" dirty="0">
                <a:solidFill>
                  <a:schemeClr val="bg1"/>
                </a:solidFill>
              </a:rPr>
              <a:t>: </a:t>
            </a:r>
            <a:r>
              <a:rPr lang="en-US" sz="1200" dirty="0" err="1">
                <a:solidFill>
                  <a:schemeClr val="bg1"/>
                </a:solidFill>
              </a:rPr>
              <a:t>Vulkan</a:t>
            </a:r>
            <a:r>
              <a:rPr lang="en-US" sz="1200" dirty="0">
                <a:solidFill>
                  <a:schemeClr val="bg1"/>
                </a:solidFill>
              </a:rPr>
              <a:t> Cookbook</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[Le17] </a:t>
            </a:r>
            <a:r>
              <a:rPr lang="en-US" sz="1200" dirty="0" err="1">
                <a:solidFill>
                  <a:schemeClr val="bg1"/>
                </a:solidFill>
              </a:rPr>
              <a:t>Trung</a:t>
            </a:r>
            <a:r>
              <a:rPr lang="en-US" sz="1200" dirty="0">
                <a:solidFill>
                  <a:schemeClr val="bg1"/>
                </a:solidFill>
              </a:rPr>
              <a:t> Le: Evaluating BVH splitting strategies. </a:t>
            </a:r>
            <a:br>
              <a:rPr lang="en-US" sz="1200" dirty="0">
                <a:solidFill>
                  <a:schemeClr val="bg1"/>
                </a:solidFill>
              </a:rPr>
            </a:br>
            <a:r>
              <a:rPr lang="en-US" sz="1200" dirty="0">
                <a:solidFill>
                  <a:schemeClr val="bg1"/>
                </a:solidFill>
              </a:rPr>
              <a:t>[Luna16] Frank D. Luna: 3D Game Programming with DirectX 12</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[Mansouri16] Jalal El </a:t>
            </a:r>
            <a:r>
              <a:rPr lang="en-US" sz="1200" dirty="0" err="1">
                <a:solidFill>
                  <a:schemeClr val="bg1"/>
                </a:solidFill>
              </a:rPr>
              <a:t>Mansouri</a:t>
            </a:r>
            <a:r>
              <a:rPr lang="en-US" sz="1200" dirty="0">
                <a:solidFill>
                  <a:schemeClr val="bg1"/>
                </a:solidFill>
              </a:rPr>
              <a:t>: Rendering Rainbow Six Siege, GDC, 2016</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[McGuire14] Morgan McGuire, Michael Mara: Efficient GPU Screen-Space Ray </a:t>
            </a:r>
            <a:r>
              <a:rPr lang="en-US" sz="1200" dirty="0" smtClean="0">
                <a:solidFill>
                  <a:schemeClr val="bg1"/>
                </a:solidFill>
              </a:rPr>
              <a:t>racing</a:t>
            </a:r>
            <a:r>
              <a:rPr lang="en-US" sz="1200" dirty="0">
                <a:solidFill>
                  <a:schemeClr val="bg1"/>
                </a:solidFill>
              </a:rPr>
              <a:t/>
            </a:r>
            <a:br>
              <a:rPr lang="en-US" sz="1200" dirty="0">
                <a:solidFill>
                  <a:schemeClr val="bg1"/>
                </a:solidFill>
              </a:rPr>
            </a:br>
            <a:r>
              <a:rPr lang="en-US" sz="1200" dirty="0">
                <a:solidFill>
                  <a:schemeClr val="bg1"/>
                </a:solidFill>
              </a:rPr>
              <a:t>[Pharr17] Matt Pharr, Wenzel </a:t>
            </a:r>
            <a:r>
              <a:rPr lang="en-US" sz="1200" dirty="0" err="1">
                <a:solidFill>
                  <a:schemeClr val="bg1"/>
                </a:solidFill>
              </a:rPr>
              <a:t>Jakob</a:t>
            </a:r>
            <a:r>
              <a:rPr lang="en-US" sz="1200" dirty="0">
                <a:solidFill>
                  <a:schemeClr val="bg1"/>
                </a:solidFill>
              </a:rPr>
              <a:t>, Greg Humphreys: Importance Sampling, Physically Based Rendering 3rd edition. </a:t>
            </a:r>
            <a:r>
              <a:rPr lang="en-US" sz="1200" dirty="0" smtClean="0">
                <a:solidFill>
                  <a:schemeClr val="bg1"/>
                </a:solidFill>
              </a:rPr>
              <a:t>pp.794-796.</a:t>
            </a:r>
            <a:r>
              <a:rPr lang="en-US" sz="1200" dirty="0">
                <a:solidFill>
                  <a:schemeClr val="bg1"/>
                </a:solidFill>
              </a:rPr>
              <a:t/>
            </a:r>
            <a:br>
              <a:rPr lang="en-US" sz="1200" dirty="0">
                <a:solidFill>
                  <a:schemeClr val="bg1"/>
                </a:solidFill>
              </a:rPr>
            </a:br>
            <a:r>
              <a:rPr lang="en-US" sz="1200" dirty="0">
                <a:solidFill>
                  <a:schemeClr val="bg1"/>
                </a:solidFill>
              </a:rPr>
              <a:t>[Raytracing18] “Wikipedia, Ray tracing (graphics)”. URL</a:t>
            </a:r>
            <a:r>
              <a:rPr lang="en-US" sz="1200" dirty="0" smtClean="0">
                <a:solidFill>
                  <a:schemeClr val="bg1"/>
                </a:solidFill>
              </a:rPr>
              <a:t>: &lt; </a:t>
            </a:r>
            <a:r>
              <a:rPr lang="en-US" sz="1200" dirty="0">
                <a:solidFill>
                  <a:schemeClr val="bg1"/>
                </a:solidFill>
                <a:hlinkClick r:id="rId3"/>
              </a:rPr>
              <a:t>https://en.wikipedia.org/wiki/Ray_tracing_(graphics</a:t>
            </a:r>
            <a:r>
              <a:rPr lang="en-US" sz="1200" dirty="0" smtClean="0">
                <a:solidFill>
                  <a:schemeClr val="bg1"/>
                </a:solidFill>
                <a:hlinkClick r:id="rId3"/>
              </a:rPr>
              <a:t>)</a:t>
            </a:r>
            <a:r>
              <a:rPr lang="en-US" sz="1200" dirty="0" smtClean="0">
                <a:solidFill>
                  <a:schemeClr val="bg1"/>
                </a:solidFill>
              </a:rPr>
              <a:t>&gt;</a:t>
            </a:r>
            <a:r>
              <a:rPr lang="en-US" sz="1200" dirty="0">
                <a:solidFill>
                  <a:schemeClr val="bg1"/>
                </a:solidFill>
              </a:rPr>
              <a:t/>
            </a:r>
            <a:br>
              <a:rPr lang="en-US" sz="1200" dirty="0">
                <a:solidFill>
                  <a:schemeClr val="bg1"/>
                </a:solidFill>
              </a:rPr>
            </a:br>
            <a:r>
              <a:rPr lang="en-US" sz="1200" dirty="0">
                <a:solidFill>
                  <a:schemeClr val="bg1"/>
                </a:solidFill>
              </a:rPr>
              <a:t>[Stachowiak15] Tomasz </a:t>
            </a:r>
            <a:r>
              <a:rPr lang="en-US" sz="1200" dirty="0" err="1">
                <a:solidFill>
                  <a:schemeClr val="bg1"/>
                </a:solidFill>
              </a:rPr>
              <a:t>Stachowiak</a:t>
            </a:r>
            <a:r>
              <a:rPr lang="en-US" sz="1200" dirty="0">
                <a:solidFill>
                  <a:schemeClr val="bg1"/>
                </a:solidFill>
              </a:rPr>
              <a:t>, </a:t>
            </a:r>
            <a:r>
              <a:rPr lang="en-US" sz="1200" dirty="0" err="1">
                <a:solidFill>
                  <a:schemeClr val="bg1"/>
                </a:solidFill>
              </a:rPr>
              <a:t>Yasin</a:t>
            </a:r>
            <a:r>
              <a:rPr lang="en-US" sz="1200" dirty="0">
                <a:solidFill>
                  <a:schemeClr val="bg1"/>
                </a:solidFill>
              </a:rPr>
              <a:t> </a:t>
            </a:r>
            <a:r>
              <a:rPr lang="en-US" sz="1200" dirty="0" err="1">
                <a:solidFill>
                  <a:schemeClr val="bg1"/>
                </a:solidFill>
              </a:rPr>
              <a:t>Uludag</a:t>
            </a:r>
            <a:r>
              <a:rPr lang="en-US" sz="1200" dirty="0">
                <a:solidFill>
                  <a:schemeClr val="bg1"/>
                </a:solidFill>
              </a:rPr>
              <a:t>: Stochastic Screen-Space, SIGGRAPH 2015</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[Uludag14] </a:t>
            </a:r>
            <a:r>
              <a:rPr lang="en-US" sz="1200" dirty="0" err="1">
                <a:solidFill>
                  <a:schemeClr val="bg1"/>
                </a:solidFill>
              </a:rPr>
              <a:t>Yasin</a:t>
            </a:r>
            <a:r>
              <a:rPr lang="en-US" sz="1200" dirty="0">
                <a:solidFill>
                  <a:schemeClr val="bg1"/>
                </a:solidFill>
              </a:rPr>
              <a:t> </a:t>
            </a:r>
            <a:r>
              <a:rPr lang="en-US" sz="1200" dirty="0" err="1">
                <a:solidFill>
                  <a:schemeClr val="bg1"/>
                </a:solidFill>
              </a:rPr>
              <a:t>Uludag</a:t>
            </a:r>
            <a:r>
              <a:rPr lang="en-US" sz="1200" dirty="0">
                <a:solidFill>
                  <a:schemeClr val="bg1"/>
                </a:solidFill>
              </a:rPr>
              <a:t>: Hi-Z Screen-Space Cone-Traced Reflections, GPU Pro 5</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[Valient13] Michal </a:t>
            </a:r>
            <a:r>
              <a:rPr lang="en-US" sz="1200" dirty="0" err="1">
                <a:solidFill>
                  <a:schemeClr val="bg1"/>
                </a:solidFill>
              </a:rPr>
              <a:t>Valient</a:t>
            </a:r>
            <a:r>
              <a:rPr lang="en-US" sz="1200" dirty="0">
                <a:solidFill>
                  <a:schemeClr val="bg1"/>
                </a:solidFill>
              </a:rPr>
              <a:t>: </a:t>
            </a:r>
            <a:r>
              <a:rPr lang="en-US" sz="1200" dirty="0" err="1">
                <a:solidFill>
                  <a:schemeClr val="bg1"/>
                </a:solidFill>
              </a:rPr>
              <a:t>Killzone</a:t>
            </a:r>
            <a:r>
              <a:rPr lang="en-US" sz="1200" dirty="0">
                <a:solidFill>
                  <a:schemeClr val="bg1"/>
                </a:solidFill>
              </a:rPr>
              <a:t> Shadow Fall Demo Postmortem</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[Valient14] Michal </a:t>
            </a:r>
            <a:r>
              <a:rPr lang="en-US" sz="1200" dirty="0" err="1">
                <a:solidFill>
                  <a:schemeClr val="bg1"/>
                </a:solidFill>
              </a:rPr>
              <a:t>Valient</a:t>
            </a:r>
            <a:r>
              <a:rPr lang="en-US" sz="1200" dirty="0">
                <a:solidFill>
                  <a:schemeClr val="bg1"/>
                </a:solidFill>
              </a:rPr>
              <a:t>: Reflections and </a:t>
            </a:r>
            <a:r>
              <a:rPr lang="en-US" sz="1200" dirty="0" err="1">
                <a:solidFill>
                  <a:schemeClr val="bg1"/>
                </a:solidFill>
              </a:rPr>
              <a:t>Volumetrics</a:t>
            </a:r>
            <a:r>
              <a:rPr lang="en-US" sz="1200" dirty="0">
                <a:solidFill>
                  <a:schemeClr val="bg1"/>
                </a:solidFill>
              </a:rPr>
              <a:t> of </a:t>
            </a:r>
            <a:r>
              <a:rPr lang="en-US" sz="1200" dirty="0" err="1">
                <a:solidFill>
                  <a:schemeClr val="bg1"/>
                </a:solidFill>
              </a:rPr>
              <a:t>Killzone</a:t>
            </a:r>
            <a:r>
              <a:rPr lang="en-US" sz="1200" dirty="0">
                <a:solidFill>
                  <a:schemeClr val="bg1"/>
                </a:solidFill>
              </a:rPr>
              <a:t>: Shadow Fall, SIGGRAPH, 2014</a:t>
            </a:r>
            <a:r>
              <a:rPr lang="en-US" sz="1200" dirty="0" smtClean="0">
                <a:solidFill>
                  <a:schemeClr val="bg1"/>
                </a:solidFill>
              </a:rPr>
              <a:t>.</a:t>
            </a:r>
            <a:r>
              <a:rPr lang="en-US" sz="1200" dirty="0">
                <a:solidFill>
                  <a:schemeClr val="bg1"/>
                </a:solidFill>
              </a:rPr>
              <a:t/>
            </a:r>
            <a:br>
              <a:rPr lang="en-US" sz="1200" dirty="0">
                <a:solidFill>
                  <a:schemeClr val="bg1"/>
                </a:solidFill>
              </a:rPr>
            </a:br>
            <a:r>
              <a:rPr lang="en-US" sz="1200" dirty="0">
                <a:solidFill>
                  <a:schemeClr val="bg1"/>
                </a:solidFill>
              </a:rPr>
              <a:t>[Vulkan17] “</a:t>
            </a:r>
            <a:r>
              <a:rPr lang="en-US" sz="1200" dirty="0" err="1">
                <a:solidFill>
                  <a:schemeClr val="bg1"/>
                </a:solidFill>
              </a:rPr>
              <a:t>Vulkan</a:t>
            </a:r>
            <a:r>
              <a:rPr lang="en-US" sz="1200" dirty="0">
                <a:solidFill>
                  <a:schemeClr val="bg1"/>
                </a:solidFill>
              </a:rPr>
              <a:t> Tutorial”. </a:t>
            </a:r>
            <a:r>
              <a:rPr lang="en-US" sz="1200" dirty="0" smtClean="0">
                <a:solidFill>
                  <a:schemeClr val="bg1"/>
                </a:solidFill>
              </a:rPr>
              <a:t> &lt; </a:t>
            </a:r>
            <a:r>
              <a:rPr lang="en-US" sz="1200" dirty="0">
                <a:solidFill>
                  <a:schemeClr val="bg1"/>
                </a:solidFill>
                <a:hlinkClick r:id="rId4"/>
              </a:rPr>
              <a:t>https://vulkan-tutorial.com</a:t>
            </a:r>
            <a:r>
              <a:rPr lang="en-US" sz="1200" dirty="0" smtClean="0">
                <a:solidFill>
                  <a:schemeClr val="bg1"/>
                </a:solidFill>
              </a:rPr>
              <a:t>&gt;</a:t>
            </a:r>
            <a:r>
              <a:rPr lang="en-US" sz="1200" dirty="0">
                <a:solidFill>
                  <a:schemeClr val="bg1"/>
                </a:solidFill>
              </a:rPr>
              <a:t/>
            </a:r>
            <a:br>
              <a:rPr lang="en-US" sz="1200" dirty="0">
                <a:solidFill>
                  <a:schemeClr val="bg1"/>
                </a:solidFill>
              </a:rPr>
            </a:br>
            <a:r>
              <a:rPr lang="en-US" sz="1200" dirty="0">
                <a:solidFill>
                  <a:schemeClr val="bg1"/>
                </a:solidFill>
              </a:rPr>
              <a:t>[Wronski14] Bart </a:t>
            </a:r>
            <a:r>
              <a:rPr lang="en-US" sz="1200" dirty="0" err="1">
                <a:solidFill>
                  <a:schemeClr val="bg1"/>
                </a:solidFill>
              </a:rPr>
              <a:t>Wronski</a:t>
            </a:r>
            <a:r>
              <a:rPr lang="en-US" sz="1200" dirty="0">
                <a:solidFill>
                  <a:schemeClr val="bg1"/>
                </a:solidFill>
              </a:rPr>
              <a:t>: Assassin’s Creed 4: Road to Next-gen Graphics, GDC, 2014</a:t>
            </a:r>
            <a:r>
              <a:rPr lang="en-US" sz="1200" dirty="0" smtClean="0">
                <a:solidFill>
                  <a:schemeClr val="bg1"/>
                </a:solidFill>
              </a:rPr>
              <a:t>.</a:t>
            </a:r>
            <a:r>
              <a:rPr lang="en-US" sz="1200" dirty="0">
                <a:solidFill>
                  <a:schemeClr val="bg1"/>
                </a:solidFill>
              </a:rPr>
              <a:t/>
            </a:r>
            <a:br>
              <a:rPr lang="en-US" sz="1200" dirty="0">
                <a:solidFill>
                  <a:schemeClr val="bg1"/>
                </a:solidFill>
              </a:rPr>
            </a:br>
            <a:endParaRPr lang="en-US" sz="12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195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5509522"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800" dirty="0" smtClean="0">
                <a:solidFill>
                  <a:schemeClr val="bg1"/>
                </a:solidFill>
                <a:latin typeface="Arial" panose="020B0604020202020204" pitchFamily="34" charset="0"/>
                <a:cs typeface="Arial" panose="020B0604020202020204" pitchFamily="34" charset="0"/>
              </a:rPr>
              <a:t>Ray tracing</a:t>
            </a:r>
            <a:endParaRPr lang="en-US" sz="28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rot="4397559">
            <a:off x="7083688" y="4368490"/>
            <a:ext cx="905069" cy="143691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p:cNvGrpSpPr/>
          <p:nvPr/>
        </p:nvGrpSpPr>
        <p:grpSpPr>
          <a:xfrm rot="1417998" flipH="1" flipV="1">
            <a:off x="3120329" y="2714773"/>
            <a:ext cx="790429" cy="369828"/>
            <a:chOff x="7371183" y="2071397"/>
            <a:chExt cx="681132" cy="354563"/>
          </a:xfrm>
        </p:grpSpPr>
        <p:sp>
          <p:nvSpPr>
            <p:cNvPr id="7" name="Trapezoid 6"/>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ounded Rectangle 7"/>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cxnSp>
        <p:nvCxnSpPr>
          <p:cNvPr id="9" name="Straight Connector 8"/>
          <p:cNvCxnSpPr/>
          <p:nvPr/>
        </p:nvCxnSpPr>
        <p:spPr>
          <a:xfrm>
            <a:off x="3893296" y="3083605"/>
            <a:ext cx="2021348" cy="922256"/>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Arrow Connector 9"/>
          <p:cNvCxnSpPr/>
          <p:nvPr/>
        </p:nvCxnSpPr>
        <p:spPr>
          <a:xfrm>
            <a:off x="5914644" y="4018596"/>
            <a:ext cx="1448170" cy="65442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7321936" y="2776595"/>
            <a:ext cx="1164373" cy="18798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3" name="Rectangle 12"/>
          <p:cNvSpPr/>
          <p:nvPr/>
        </p:nvSpPr>
        <p:spPr>
          <a:xfrm>
            <a:off x="3416607" y="2211018"/>
            <a:ext cx="1387895" cy="523220"/>
          </a:xfrm>
          <a:prstGeom prst="rect">
            <a:avLst/>
          </a:prstGeom>
          <a:noFill/>
        </p:spPr>
        <p:txBody>
          <a:bodyPr wrap="square" lIns="91440" tIns="45720" rIns="91440" bIns="45720">
            <a:spAutoFit/>
          </a:bodyPr>
          <a:lstStyle/>
          <a:p>
            <a:r>
              <a:rPr lang="en-US" sz="2800" b="1" i="1" dirty="0" smtClean="0">
                <a:ln w="0"/>
                <a:solidFill>
                  <a:schemeClr val="bg1"/>
                </a:solidFill>
                <a:effectLst>
                  <a:outerShdw blurRad="38100" dist="19050" dir="2700000" algn="tl" rotWithShape="0">
                    <a:schemeClr val="dk1">
                      <a:alpha val="40000"/>
                    </a:schemeClr>
                  </a:outerShdw>
                </a:effectLst>
              </a:rPr>
              <a:t>camera</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16" name="Oval 15"/>
          <p:cNvSpPr/>
          <p:nvPr/>
        </p:nvSpPr>
        <p:spPr>
          <a:xfrm>
            <a:off x="7260271" y="4591081"/>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9" name="Curved Connector 18"/>
          <p:cNvCxnSpPr/>
          <p:nvPr/>
        </p:nvCxnSpPr>
        <p:spPr>
          <a:xfrm flipV="1">
            <a:off x="4391151" y="4895386"/>
            <a:ext cx="1318276" cy="1074882"/>
          </a:xfrm>
          <a:prstGeom prst="curvedConnector3">
            <a:avLst>
              <a:gd name="adj1" fmla="val 50000"/>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259493" y="5726922"/>
            <a:ext cx="2131658" cy="523220"/>
          </a:xfrm>
          <a:prstGeom prst="rect">
            <a:avLst/>
          </a:prstGeom>
          <a:noFill/>
        </p:spPr>
        <p:txBody>
          <a:bodyPr wrap="square" lIns="91440" tIns="45720" rIns="91440" bIns="45720">
            <a:spAutoFit/>
          </a:bodyPr>
          <a:lstStyle/>
          <a:p>
            <a:r>
              <a:rPr lang="en-US" sz="2800" b="1" i="1" dirty="0" smtClean="0">
                <a:ln w="0"/>
                <a:solidFill>
                  <a:schemeClr val="bg1"/>
                </a:solidFill>
                <a:effectLst>
                  <a:outerShdw blurRad="38100" dist="19050" dir="2700000" algn="tl" rotWithShape="0">
                    <a:schemeClr val="dk1">
                      <a:alpha val="40000"/>
                    </a:schemeClr>
                  </a:outerShdw>
                </a:effectLst>
              </a:rPr>
              <a:t>screen space</a:t>
            </a:r>
            <a:endParaRPr lang="en-US" sz="2800" b="0" cap="none" spc="0" dirty="0">
              <a:ln w="0"/>
              <a:solidFill>
                <a:schemeClr val="bg1"/>
              </a:solidFill>
              <a:effectLst>
                <a:outerShdw blurRad="38100" dist="19050" dir="2700000" algn="tl" rotWithShape="0">
                  <a:schemeClr val="dk1">
                    <a:alpha val="40000"/>
                  </a:schemeClr>
                </a:outerShdw>
              </a:effectLst>
            </a:endParaRPr>
          </a:p>
        </p:txBody>
      </p:sp>
      <p:cxnSp>
        <p:nvCxnSpPr>
          <p:cNvPr id="24" name="Straight Connector 23"/>
          <p:cNvCxnSpPr/>
          <p:nvPr/>
        </p:nvCxnSpPr>
        <p:spPr>
          <a:xfrm>
            <a:off x="5914644" y="2476850"/>
            <a:ext cx="0" cy="299051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rot="2541301">
            <a:off x="8887937" y="4575207"/>
            <a:ext cx="905069" cy="1895816"/>
          </a:xfrm>
          <a:prstGeom prst="rect">
            <a:avLst/>
          </a:prstGeom>
          <a:solidFill>
            <a:srgbClr val="56AE6D"/>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097940" y="2569828"/>
            <a:ext cx="623454" cy="623454"/>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7390899" y="1900577"/>
            <a:ext cx="2707041" cy="2712202"/>
            <a:chOff x="7390899" y="1900577"/>
            <a:chExt cx="2707041" cy="2712202"/>
          </a:xfrm>
        </p:grpSpPr>
        <p:cxnSp>
          <p:nvCxnSpPr>
            <p:cNvPr id="23" name="Straight Arrow Connector 22"/>
            <p:cNvCxnSpPr/>
            <p:nvPr/>
          </p:nvCxnSpPr>
          <p:spPr>
            <a:xfrm flipV="1">
              <a:off x="7390899" y="3057152"/>
              <a:ext cx="2707041" cy="1555627"/>
            </a:xfrm>
            <a:prstGeom prst="straightConnector1">
              <a:avLst/>
            </a:prstGeom>
            <a:ln w="57150">
              <a:solidFill>
                <a:srgbClr val="FFFF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Curved Connector 26"/>
            <p:cNvCxnSpPr/>
            <p:nvPr/>
          </p:nvCxnSpPr>
          <p:spPr>
            <a:xfrm rot="16200000" flipH="1">
              <a:off x="8516502" y="2584834"/>
              <a:ext cx="899592" cy="615138"/>
            </a:xfrm>
            <a:prstGeom prst="curved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634492" y="1900577"/>
              <a:ext cx="2048473" cy="461665"/>
            </a:xfrm>
            <a:prstGeom prst="rect">
              <a:avLst/>
            </a:prstGeom>
            <a:noFill/>
          </p:spPr>
          <p:txBody>
            <a:bodyPr wrap="square" lIns="91440" tIns="45720" rIns="91440" bIns="45720">
              <a:spAutoFit/>
            </a:bodyPr>
            <a:lstStyle/>
            <a:p>
              <a:r>
                <a:rPr lang="en-US" sz="2400" b="1" i="1" dirty="0" smtClean="0">
                  <a:ln w="0"/>
                  <a:solidFill>
                    <a:schemeClr val="bg1"/>
                  </a:solidFill>
                  <a:effectLst>
                    <a:outerShdw blurRad="38100" dist="19050" dir="2700000" algn="tl" rotWithShape="0">
                      <a:schemeClr val="dk1">
                        <a:alpha val="40000"/>
                      </a:schemeClr>
                    </a:outerShdw>
                  </a:effectLst>
                </a:rPr>
                <a:t>Shadow feeler</a:t>
              </a:r>
              <a:endParaRPr lang="en-US" sz="2400" b="0" cap="none" spc="0" dirty="0">
                <a:ln w="0"/>
                <a:solidFill>
                  <a:schemeClr val="bg1"/>
                </a:solidFill>
                <a:effectLst>
                  <a:outerShdw blurRad="38100" dist="19050" dir="2700000" algn="tl" rotWithShape="0">
                    <a:schemeClr val="dk1">
                      <a:alpha val="40000"/>
                    </a:schemeClr>
                  </a:outerShdw>
                </a:effectLst>
              </a:endParaRPr>
            </a:p>
          </p:txBody>
        </p:sp>
      </p:grpSp>
      <p:cxnSp>
        <p:nvCxnSpPr>
          <p:cNvPr id="31" name="Curved Connector 30"/>
          <p:cNvCxnSpPr/>
          <p:nvPr/>
        </p:nvCxnSpPr>
        <p:spPr>
          <a:xfrm rot="16200000" flipV="1">
            <a:off x="10252800" y="3420911"/>
            <a:ext cx="630205" cy="306985"/>
          </a:xfrm>
          <a:prstGeom prst="curvedConnector3">
            <a:avLst>
              <a:gd name="adj1" fmla="val 50000"/>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893600" y="3915165"/>
            <a:ext cx="1774185" cy="461665"/>
          </a:xfrm>
          <a:prstGeom prst="rect">
            <a:avLst/>
          </a:prstGeom>
          <a:noFill/>
        </p:spPr>
        <p:txBody>
          <a:bodyPr wrap="square" lIns="91440" tIns="45720" rIns="91440" bIns="45720">
            <a:spAutoFit/>
          </a:bodyPr>
          <a:lstStyle/>
          <a:p>
            <a:r>
              <a:rPr lang="en-US" sz="2400" b="1" i="1" dirty="0" smtClean="0">
                <a:ln w="0"/>
                <a:solidFill>
                  <a:schemeClr val="bg1"/>
                </a:solidFill>
                <a:effectLst>
                  <a:outerShdw blurRad="38100" dist="19050" dir="2700000" algn="tl" rotWithShape="0">
                    <a:schemeClr val="dk1">
                      <a:alpha val="40000"/>
                    </a:schemeClr>
                  </a:outerShdw>
                </a:effectLst>
              </a:rPr>
              <a:t>Light source</a:t>
            </a:r>
            <a:endParaRPr lang="en-US" sz="24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11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180" y="735982"/>
            <a:ext cx="5910272" cy="646331"/>
          </a:xfrm>
          <a:prstGeom prst="rect">
            <a:avLst/>
          </a:prstGeom>
          <a:noFill/>
        </p:spPr>
        <p:txBody>
          <a:bodyPr wrap="none" rtlCol="0">
            <a:spAutoFit/>
          </a:bodyPr>
          <a:lstStyle/>
          <a:p>
            <a:r>
              <a:rPr lang="en-US" sz="3600" dirty="0" smtClean="0">
                <a:solidFill>
                  <a:schemeClr val="bg1"/>
                </a:solidFill>
                <a:latin typeface="Arial" panose="020B0604020202020204" pitchFamily="34" charset="0"/>
                <a:cs typeface="Arial" panose="020B0604020202020204" pitchFamily="34" charset="0"/>
              </a:rPr>
              <a:t>Previous Work – </a:t>
            </a:r>
            <a:r>
              <a:rPr lang="en-US" sz="2800" dirty="0" smtClean="0">
                <a:solidFill>
                  <a:schemeClr val="bg1"/>
                </a:solidFill>
                <a:latin typeface="Arial" panose="020B0604020202020204" pitchFamily="34" charset="0"/>
                <a:cs typeface="Arial" panose="020B0604020202020204" pitchFamily="34" charset="0"/>
              </a:rPr>
              <a:t>Ray marching</a:t>
            </a:r>
            <a:endParaRPr lang="en-US" sz="28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rot="4397559">
            <a:off x="5834749" y="3944743"/>
            <a:ext cx="905069" cy="143691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p:cNvGrpSpPr/>
          <p:nvPr/>
        </p:nvGrpSpPr>
        <p:grpSpPr>
          <a:xfrm rot="1417998" flipH="1" flipV="1">
            <a:off x="1871390" y="2291026"/>
            <a:ext cx="790429" cy="369828"/>
            <a:chOff x="7371183" y="2071397"/>
            <a:chExt cx="681132" cy="354563"/>
          </a:xfrm>
        </p:grpSpPr>
        <p:sp>
          <p:nvSpPr>
            <p:cNvPr id="7" name="Trapezoid 6"/>
            <p:cNvSpPr/>
            <p:nvPr/>
          </p:nvSpPr>
          <p:spPr>
            <a:xfrm rot="5400000">
              <a:off x="7296538" y="2146042"/>
              <a:ext cx="354563" cy="205273"/>
            </a:xfrm>
            <a:prstGeom prst="trapezoid">
              <a:avLst>
                <a:gd name="adj" fmla="val 59091"/>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ounded Rectangle 7"/>
            <p:cNvSpPr/>
            <p:nvPr/>
          </p:nvSpPr>
          <p:spPr>
            <a:xfrm>
              <a:off x="7529800" y="2071397"/>
              <a:ext cx="522515" cy="354563"/>
            </a:xfrm>
            <a:prstGeom prst="round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0" name="Rectangle 9"/>
          <p:cNvSpPr/>
          <p:nvPr/>
        </p:nvSpPr>
        <p:spPr>
          <a:xfrm rot="2541301">
            <a:off x="7610913" y="4185705"/>
            <a:ext cx="905069" cy="1895816"/>
          </a:xfrm>
          <a:prstGeom prst="rect">
            <a:avLst/>
          </a:prstGeom>
          <a:solidFill>
            <a:srgbClr val="56AE6D"/>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2347461" y="1789864"/>
            <a:ext cx="1352307" cy="523220"/>
          </a:xfrm>
          <a:prstGeom prst="rect">
            <a:avLst/>
          </a:prstGeom>
          <a:noFill/>
        </p:spPr>
        <p:txBody>
          <a:bodyPr wrap="square" lIns="91440" tIns="45720" rIns="91440" bIns="45720">
            <a:spAutoFit/>
          </a:bodyPr>
          <a:lstStyle/>
          <a:p>
            <a:r>
              <a:rPr lang="en-US" sz="2800" b="1" i="1" dirty="0" smtClean="0">
                <a:ln w="0"/>
                <a:solidFill>
                  <a:schemeClr val="bg1"/>
                </a:solidFill>
                <a:effectLst>
                  <a:outerShdw blurRad="38100" dist="19050" dir="2700000" algn="tl" rotWithShape="0">
                    <a:schemeClr val="dk1">
                      <a:alpha val="40000"/>
                    </a:schemeClr>
                  </a:outerShdw>
                </a:effectLst>
              </a:rPr>
              <a:t>camera</a:t>
            </a:r>
            <a:endParaRPr lang="en-US" sz="1400" b="0" cap="none" spc="0" dirty="0">
              <a:ln w="0"/>
              <a:solidFill>
                <a:schemeClr val="bg1"/>
              </a:solidFill>
              <a:effectLst>
                <a:outerShdw blurRad="38100" dist="19050" dir="2700000" algn="tl" rotWithShape="0">
                  <a:schemeClr val="dk1">
                    <a:alpha val="40000"/>
                  </a:schemeClr>
                </a:outerShdw>
              </a:effectLst>
            </a:endParaRPr>
          </a:p>
        </p:txBody>
      </p:sp>
      <p:cxnSp>
        <p:nvCxnSpPr>
          <p:cNvPr id="13" name="Straight Arrow Connector 12"/>
          <p:cNvCxnSpPr>
            <a:stCxn id="7" idx="2"/>
          </p:cNvCxnSpPr>
          <p:nvPr/>
        </p:nvCxnSpPr>
        <p:spPr>
          <a:xfrm>
            <a:off x="2628673" y="2634374"/>
            <a:ext cx="3441602" cy="1614897"/>
          </a:xfrm>
          <a:prstGeom prst="straightConnector1">
            <a:avLst/>
          </a:prstGeom>
          <a:ln w="9525">
            <a:prstDash val="dash"/>
            <a:tailEnd type="triangle"/>
          </a:ln>
        </p:spPr>
        <p:style>
          <a:lnRef idx="3">
            <a:schemeClr val="accent2"/>
          </a:lnRef>
          <a:fillRef idx="0">
            <a:schemeClr val="accent2"/>
          </a:fillRef>
          <a:effectRef idx="2">
            <a:schemeClr val="accent2"/>
          </a:effectRef>
          <a:fontRef idx="minor">
            <a:schemeClr val="tx1"/>
          </a:fontRef>
        </p:style>
      </p:cxnSp>
      <p:grpSp>
        <p:nvGrpSpPr>
          <p:cNvPr id="4" name="Group 3"/>
          <p:cNvGrpSpPr/>
          <p:nvPr/>
        </p:nvGrpSpPr>
        <p:grpSpPr>
          <a:xfrm>
            <a:off x="6072997" y="2352848"/>
            <a:ext cx="2709131" cy="1879800"/>
            <a:chOff x="6072997" y="2352848"/>
            <a:chExt cx="2709131" cy="1879800"/>
          </a:xfrm>
        </p:grpSpPr>
        <p:cxnSp>
          <p:nvCxnSpPr>
            <p:cNvPr id="9" name="Straight Arrow Connector 8"/>
            <p:cNvCxnSpPr/>
            <p:nvPr/>
          </p:nvCxnSpPr>
          <p:spPr>
            <a:xfrm flipV="1">
              <a:off x="6072997" y="2352848"/>
              <a:ext cx="1164373" cy="1879800"/>
            </a:xfrm>
            <a:prstGeom prst="straightConnector1">
              <a:avLst/>
            </a:prstGeom>
            <a:ln w="57150">
              <a:prstDash val="sysDot"/>
              <a:tailEnd type="triangle"/>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7111455" y="3040490"/>
              <a:ext cx="1670673"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Marching Ray</a:t>
              </a:r>
              <a:endParaRPr 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14" name="Curved Connector 13"/>
            <p:cNvCxnSpPr/>
            <p:nvPr/>
          </p:nvCxnSpPr>
          <p:spPr>
            <a:xfrm rot="16200000" flipV="1">
              <a:off x="7325660" y="2517436"/>
              <a:ext cx="440468" cy="546578"/>
            </a:xfrm>
            <a:prstGeom prst="curved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Oval 14"/>
          <p:cNvSpPr/>
          <p:nvPr/>
        </p:nvSpPr>
        <p:spPr>
          <a:xfrm>
            <a:off x="6142597" y="3949597"/>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Oval 15"/>
          <p:cNvSpPr/>
          <p:nvPr/>
        </p:nvSpPr>
        <p:spPr>
          <a:xfrm>
            <a:off x="6264822" y="3747244"/>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Oval 16"/>
          <p:cNvSpPr/>
          <p:nvPr/>
        </p:nvSpPr>
        <p:spPr>
          <a:xfrm>
            <a:off x="6397947" y="3543397"/>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6526912" y="3342626"/>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Oval 18"/>
          <p:cNvSpPr/>
          <p:nvPr/>
        </p:nvSpPr>
        <p:spPr>
          <a:xfrm>
            <a:off x="6649227" y="3139338"/>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Oval 19"/>
          <p:cNvSpPr/>
          <p:nvPr/>
        </p:nvSpPr>
        <p:spPr>
          <a:xfrm>
            <a:off x="6766534" y="2960986"/>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Oval 20"/>
          <p:cNvSpPr/>
          <p:nvPr/>
        </p:nvSpPr>
        <p:spPr>
          <a:xfrm>
            <a:off x="6893274" y="2764432"/>
            <a:ext cx="130628" cy="13062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4967413" y="2611699"/>
            <a:ext cx="1777072" cy="1423645"/>
            <a:chOff x="4967413" y="2611699"/>
            <a:chExt cx="1777072" cy="1423645"/>
          </a:xfrm>
        </p:grpSpPr>
        <p:sp>
          <p:nvSpPr>
            <p:cNvPr id="22" name="Rectangle 21"/>
            <p:cNvSpPr/>
            <p:nvPr/>
          </p:nvSpPr>
          <p:spPr>
            <a:xfrm>
              <a:off x="4967413" y="2703105"/>
              <a:ext cx="1777072" cy="400110"/>
            </a:xfrm>
            <a:prstGeom prst="rect">
              <a:avLst/>
            </a:prstGeom>
            <a:noFill/>
          </p:spPr>
          <p:txBody>
            <a:bodyPr wrap="square" lIns="91440" tIns="45720" rIns="91440" bIns="45720">
              <a:spAutoFit/>
            </a:bodyPr>
            <a:lstStyle/>
            <a:p>
              <a:r>
                <a:rPr lang="en-US" sz="2000" b="1" i="1" dirty="0" smtClean="0">
                  <a:ln w="0"/>
                  <a:solidFill>
                    <a:schemeClr val="bg1"/>
                  </a:solidFill>
                  <a:effectLst>
                    <a:outerShdw blurRad="38100" dist="19050" dir="2700000" algn="tl" rotWithShape="0">
                      <a:schemeClr val="dk1">
                        <a:alpha val="40000"/>
                      </a:schemeClr>
                    </a:outerShdw>
                  </a:effectLst>
                </a:rPr>
                <a:t>Tracing points</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23" name="Left Brace 22"/>
            <p:cNvSpPr/>
            <p:nvPr/>
          </p:nvSpPr>
          <p:spPr>
            <a:xfrm rot="1920000">
              <a:off x="6344357" y="2611699"/>
              <a:ext cx="165420" cy="1423645"/>
            </a:xfrm>
            <a:prstGeom prst="leftBrace">
              <a:avLst/>
            </a:prstGeom>
            <a:ln w="381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grpSp>
      <p:cxnSp>
        <p:nvCxnSpPr>
          <p:cNvPr id="24" name="Straight Arrow Connector 23"/>
          <p:cNvCxnSpPr/>
          <p:nvPr/>
        </p:nvCxnSpPr>
        <p:spPr>
          <a:xfrm>
            <a:off x="4665705" y="3594849"/>
            <a:ext cx="1448170" cy="654424"/>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5" name="Oval 24"/>
          <p:cNvSpPr/>
          <p:nvPr/>
        </p:nvSpPr>
        <p:spPr>
          <a:xfrm>
            <a:off x="6004961" y="4171496"/>
            <a:ext cx="130628" cy="13062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6" name="Straight Connector 25"/>
          <p:cNvCxnSpPr/>
          <p:nvPr/>
        </p:nvCxnSpPr>
        <p:spPr>
          <a:xfrm>
            <a:off x="4665705" y="2178770"/>
            <a:ext cx="0" cy="299051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4623</Words>
  <Application>Microsoft Office PowerPoint</Application>
  <PresentationFormat>Widescreen</PresentationFormat>
  <Paragraphs>466</Paragraphs>
  <Slides>74</Slides>
  <Notes>74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Malgun Gothic</vt:lpstr>
      <vt:lpstr>Arial</vt:lpstr>
      <vt:lpstr>Calibri</vt:lpstr>
      <vt:lpstr>Calibri Light</vt:lpstr>
      <vt:lpstr>Cambria Math</vt:lpstr>
      <vt:lpstr>Times New Roman</vt:lpstr>
      <vt:lpstr>Wingdings</vt:lpstr>
      <vt:lpstr>Office Theme</vt:lpstr>
      <vt:lpstr>IMPLEMENTATION OF OPTIMIZED PIXEL-PROJECTED REFLECTIONS FOR PLANAR REFLECTORS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OPTIMIZED PIXEL-PROJECTED REFLECTIONS FOR PLANAR REFLECTORS</dc:title>
  <dc:creator>Kim Byumjin</dc:creator>
  <cp:lastModifiedBy>Kim Byumjin</cp:lastModifiedBy>
  <cp:revision>94</cp:revision>
  <dcterms:created xsi:type="dcterms:W3CDTF">2018-04-22T21:58:09Z</dcterms:created>
  <dcterms:modified xsi:type="dcterms:W3CDTF">2018-04-26T21:52:32Z</dcterms:modified>
</cp:coreProperties>
</file>